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9"/>
  </p:notesMasterIdLst>
  <p:sldIdLst>
    <p:sldId id="256" r:id="rId2"/>
    <p:sldId id="257" r:id="rId3"/>
    <p:sldId id="258" r:id="rId4"/>
    <p:sldId id="259" r:id="rId5"/>
    <p:sldId id="276" r:id="rId6"/>
    <p:sldId id="260" r:id="rId7"/>
    <p:sldId id="271" r:id="rId8"/>
    <p:sldId id="272" r:id="rId9"/>
    <p:sldId id="261" r:id="rId10"/>
    <p:sldId id="273" r:id="rId11"/>
    <p:sldId id="274" r:id="rId12"/>
    <p:sldId id="275" r:id="rId13"/>
    <p:sldId id="262" r:id="rId14"/>
    <p:sldId id="277" r:id="rId15"/>
    <p:sldId id="278" r:id="rId16"/>
    <p:sldId id="263" r:id="rId17"/>
    <p:sldId id="264" r:id="rId18"/>
    <p:sldId id="279" r:id="rId19"/>
    <p:sldId id="280" r:id="rId20"/>
    <p:sldId id="281" r:id="rId21"/>
    <p:sldId id="282" r:id="rId22"/>
    <p:sldId id="283" r:id="rId23"/>
    <p:sldId id="265" r:id="rId24"/>
    <p:sldId id="267" r:id="rId25"/>
    <p:sldId id="269" r:id="rId26"/>
    <p:sldId id="270" r:id="rId27"/>
    <p:sldId id="284" r:id="rId28"/>
  </p:sldIdLst>
  <p:sldSz cx="9144000" cy="5143500" type="screen16x9"/>
  <p:notesSz cx="6858000" cy="9144000"/>
  <p:embeddedFontLst>
    <p:embeddedFont>
      <p:font typeface="Calisto MT" panose="02040603050505030304" pitchFamily="18" charset="0"/>
      <p:regular r:id="rId30"/>
      <p:bold r:id="rId31"/>
      <p:italic r:id="rId32"/>
      <p:boldItalic r:id="rId33"/>
    </p:embeddedFont>
    <p:embeddedFont>
      <p:font typeface="Roboto" panose="02000000000000000000" pitchFamily="2" charset="0"/>
      <p:regular r:id="rId34"/>
      <p:bold r:id="rId35"/>
      <p:italic r:id="rId36"/>
      <p:boldItalic r:id="rId37"/>
    </p:embeddedFont>
    <p:embeddedFont>
      <p:font typeface="Wingdings 2" panose="05020102010507070707" pitchFamily="18" charset="2"/>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B3CF69-194B-4957-8D12-FF19620BBB34}" v="19" dt="2022-12-05T02:13:24.887"/>
    <p1510:client id="{6E527B45-035E-4EB4-85C4-4E1465D9BDF7}" v="43" dt="2022-12-05T02:18:35.471"/>
    <p1510:client id="{7D199758-C2CB-34D3-C464-5854B447ADD3}" v="1" dt="2022-12-05T02:19:10.433"/>
    <p1510:client id="{93DEA200-BA8C-FD66-E609-206F102D0965}" v="16" dt="2022-12-05T02:24:41.961"/>
    <p1510:client id="{C6382741-AA52-2C08-69E3-B2C00C6FC1A7}" v="1403" dt="2022-12-05T02:40:16.5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2" y="1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179627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5005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7fbcb53b6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7fbcb53b6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525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7fbcb53b6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7fbcb53b6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8947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7fbcb53b6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7fbcb53b6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9418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7fbcb53b6a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7fbcb53b6a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1129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7fbcb53b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7fbcb53b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7147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7fbcb53b6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7fbcb53b6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09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7fbcb53b6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7fbcb53b6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5270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7fbcb53b6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7fbcb53b6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4450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7fbcb53b6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7fbcb53b6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2142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7fbcb53b6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7fbcb53b6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680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7fbcb53b6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7fbcb53b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793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7fbcb53b6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7fbcb53b6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29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327155"/>
            <a:ext cx="7080026" cy="1371601"/>
          </a:xfrm>
        </p:spPr>
        <p:txBody>
          <a:bodyPr anchor="b">
            <a:normAutofit/>
          </a:bodyPr>
          <a:lstStyle>
            <a:lvl1pPr algn="ctr">
              <a:defRPr sz="4050"/>
            </a:lvl1pPr>
          </a:lstStyle>
          <a:p>
            <a:r>
              <a:rPr lang="en-US"/>
              <a:t>Click to edit Master title style</a:t>
            </a:r>
            <a:endParaRPr lang="en-US" dirty="0"/>
          </a:p>
        </p:txBody>
      </p:sp>
      <p:sp>
        <p:nvSpPr>
          <p:cNvPr id="3" name="Subtitle 2"/>
          <p:cNvSpPr>
            <a:spLocks noGrp="1"/>
          </p:cNvSpPr>
          <p:nvPr>
            <p:ph type="subTitle" idx="1"/>
          </p:nvPr>
        </p:nvSpPr>
        <p:spPr>
          <a:xfrm>
            <a:off x="1028020" y="2698755"/>
            <a:ext cx="7080026" cy="787400"/>
          </a:xfrm>
        </p:spPr>
        <p:txBody>
          <a:bodyPr anchor="t"/>
          <a:lstStyle>
            <a:lvl1pPr marL="0" indent="0" algn="ctr">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4590391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13" y="410855"/>
            <a:ext cx="7606349" cy="2862605"/>
          </a:xfrm>
          <a:prstGeom prst="rect">
            <a:avLst/>
          </a:prstGeom>
        </p:spPr>
      </p:pic>
      <p:sp>
        <p:nvSpPr>
          <p:cNvPr id="2" name="Title 1"/>
          <p:cNvSpPr>
            <a:spLocks noGrp="1"/>
          </p:cNvSpPr>
          <p:nvPr>
            <p:ph type="title"/>
          </p:nvPr>
        </p:nvSpPr>
        <p:spPr>
          <a:xfrm>
            <a:off x="685354" y="3423941"/>
            <a:ext cx="7766495" cy="407604"/>
          </a:xfrm>
        </p:spPr>
        <p:txBody>
          <a:bodyPr anchor="b">
            <a:normAutofit/>
          </a:bodyPr>
          <a:lstStyle>
            <a:lvl1pPr algn="ct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77012" y="521257"/>
            <a:ext cx="7384010" cy="2644253"/>
          </a:xfrm>
          <a:effectLst>
            <a:outerShdw blurRad="38100" dist="25400" dir="4440000">
              <a:srgbClr val="000000">
                <a:alpha val="36000"/>
              </a:srgbClr>
            </a:outerShdw>
          </a:effectLst>
        </p:spPr>
        <p:txBody>
          <a:bodyPr anchor="t">
            <a:normAutofit/>
          </a:bodyPr>
          <a:lstStyle>
            <a:lvl1pPr marL="0" indent="0" algn="ctr">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3831546"/>
            <a:ext cx="7765322" cy="511854"/>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4259735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6328"/>
            <a:ext cx="7765322" cy="2650758"/>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221385"/>
            <a:ext cx="7765322" cy="112637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99965354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99562"/>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6" y="3228265"/>
            <a:ext cx="7765322" cy="1117122"/>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1" name="TextBox 10"/>
          <p:cNvSpPr txBox="1"/>
          <p:nvPr/>
        </p:nvSpPr>
        <p:spPr>
          <a:xfrm>
            <a:off x="742950" y="66359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878537" y="219619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52939112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1595207"/>
            <a:ext cx="7765322"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9" y="3487917"/>
            <a:ext cx="776414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024444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457200"/>
            <a:ext cx="7765322" cy="7278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5033"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7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4929"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4929"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4697964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72" y="1363661"/>
            <a:ext cx="2504979" cy="1385888"/>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850" y="1363661"/>
            <a:ext cx="2504979" cy="1385888"/>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038" y="1363661"/>
            <a:ext cx="2504979" cy="1385888"/>
          </a:xfrm>
          <a:prstGeom prst="rect">
            <a:avLst/>
          </a:prstGeom>
        </p:spPr>
      </p:pic>
      <p:sp>
        <p:nvSpPr>
          <p:cNvPr id="30" name="Title 1"/>
          <p:cNvSpPr>
            <a:spLocks noGrp="1"/>
          </p:cNvSpPr>
          <p:nvPr>
            <p:ph type="title"/>
          </p:nvPr>
        </p:nvSpPr>
        <p:spPr>
          <a:xfrm>
            <a:off x="685346" y="457200"/>
            <a:ext cx="7765322" cy="7278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763577" y="1454188"/>
            <a:ext cx="2319276" cy="1202216"/>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91"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09307" y="1454321"/>
            <a:ext cx="2319276" cy="1206123"/>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7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5023"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056774" y="1450824"/>
            <a:ext cx="2319276" cy="120547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4929" y="3360274"/>
            <a:ext cx="2475738" cy="98312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00245302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46895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457200"/>
            <a:ext cx="1713365"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457200"/>
            <a:ext cx="5937654" cy="38862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20116736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951421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75440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320801"/>
            <a:ext cx="7192913" cy="1371610"/>
          </a:xfrm>
        </p:spPr>
        <p:txBody>
          <a:bodyPr anchor="b"/>
          <a:lstStyle>
            <a:lvl1pPr algn="ct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2692409"/>
            <a:ext cx="7192913" cy="1130291"/>
          </a:xfrm>
        </p:spPr>
        <p:txBody>
          <a:bodyPr anchor="t"/>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4886271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299337"/>
            <a:ext cx="3795373" cy="304406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299337"/>
            <a:ext cx="3798499" cy="304406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0510373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6" y="1300880"/>
            <a:ext cx="3816804" cy="3111577"/>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864" y="1300880"/>
            <a:ext cx="3816804" cy="3111577"/>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376441"/>
            <a:ext cx="3657258" cy="408663"/>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754404" y="1785103"/>
            <a:ext cx="365725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376441"/>
            <a:ext cx="3671498" cy="408662"/>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21225" y="1785103"/>
            <a:ext cx="367149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2052997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9152929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460632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2780167" cy="1366439"/>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641725" y="457200"/>
            <a:ext cx="4808943" cy="38862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1823639"/>
            <a:ext cx="2780167" cy="251976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843835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249" y="457200"/>
            <a:ext cx="2688125" cy="3903624"/>
          </a:xfrm>
          <a:prstGeom prst="rect">
            <a:avLst/>
          </a:prstGeom>
        </p:spPr>
      </p:pic>
      <p:sp>
        <p:nvSpPr>
          <p:cNvPr id="2" name="Title 1"/>
          <p:cNvSpPr>
            <a:spLocks noGrp="1"/>
          </p:cNvSpPr>
          <p:nvPr>
            <p:ph type="title"/>
          </p:nvPr>
        </p:nvSpPr>
        <p:spPr>
          <a:xfrm>
            <a:off x="685347" y="457442"/>
            <a:ext cx="4451212" cy="1372004"/>
          </a:xfrm>
        </p:spPr>
        <p:txBody>
          <a:bodyPr anchor="b">
            <a:no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81914" y="572776"/>
            <a:ext cx="2456813" cy="3684617"/>
          </a:xfr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685347" y="1829445"/>
            <a:ext cx="4451212" cy="253210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4287999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457200"/>
            <a:ext cx="7765322" cy="727838"/>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299337"/>
            <a:ext cx="7765322" cy="3044063"/>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fld id="{B61BEF0D-F0BB-DE4B-95CE-6DB70DBA9567}" type="datetimeFigureOut">
              <a:rPr lang="en-US" smtClean="0"/>
              <a:pPr/>
              <a:t>12/4/2022</a:t>
            </a:fld>
            <a:endParaRPr lang="en-US" dirty="0"/>
          </a:p>
        </p:txBody>
      </p:sp>
      <p:sp>
        <p:nvSpPr>
          <p:cNvPr id="5" name="Footer Placeholder 4"/>
          <p:cNvSpPr>
            <a:spLocks noGrp="1"/>
          </p:cNvSpPr>
          <p:nvPr>
            <p:ph type="ftr" sz="quarter" idx="3"/>
          </p:nvPr>
        </p:nvSpPr>
        <p:spPr>
          <a:xfrm>
            <a:off x="685347" y="4412457"/>
            <a:ext cx="5004649" cy="273844"/>
          </a:xfrm>
          <a:prstGeom prst="rect">
            <a:avLst/>
          </a:prstGeom>
        </p:spPr>
        <p:txBody>
          <a:bodyPr vert="horz" lIns="91440" tIns="45720" rIns="91440" bIns="45720" rtlCol="0" anchor="ctr"/>
          <a:lstStyle>
            <a:lvl1pPr algn="l">
              <a:defRPr sz="75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443747061"/>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hf sldNum="0" hdr="0" ftr="0" dt="0"/>
  <p:txStyles>
    <p:title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29500" algn="l" defTabSz="342900" rtl="0" eaLnBrk="1" latinLnBrk="0" hangingPunct="1">
        <a:spcBef>
          <a:spcPct val="20000"/>
        </a:spcBef>
        <a:spcAft>
          <a:spcPts val="45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540000" indent="-202500" algn="l" defTabSz="342900" rtl="0" eaLnBrk="1" latinLnBrk="0" hangingPunct="1">
        <a:spcBef>
          <a:spcPct val="20000"/>
        </a:spcBef>
        <a:spcAft>
          <a:spcPts val="450"/>
        </a:spcAft>
        <a:buClr>
          <a:schemeClr val="tx2"/>
        </a:buClr>
        <a:buSzPct val="70000"/>
        <a:buFont typeface="Wingdings 2" charset="2"/>
        <a:buChar char=""/>
        <a:defRPr sz="13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769500" indent="-162000" algn="l" defTabSz="342900" rtl="0" eaLnBrk="1" latinLnBrk="0" hangingPunct="1">
        <a:spcBef>
          <a:spcPct val="20000"/>
        </a:spcBef>
        <a:spcAft>
          <a:spcPts val="45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39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255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15109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18013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0917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23296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hyperlink" Target="https://link.springer.com/article/10.1007/s00704-020-03118-2#:~:text=Weather%20type%20classification%20systems%20can,year%20or%20long%2Dterm" TargetMode="External"/><Relationship Id="rId7" Type="http://schemas.openxmlformats.org/officeDocument/2006/relationships/hyperlink" Target="https://www.hindawi.com/journals/amete/2020/6972826/" TargetMode="External"/><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hyperlink" Target="https://towardsdatascience.com/step-by-step-vgg16-implementation-in-keras-for-beginners-a833c686ae6c" TargetMode="External"/><Relationship Id="rId5" Type="http://schemas.openxmlformats.org/officeDocument/2006/relationships/hyperlink" Target="https://www.ncbi.nlm.nih.gov/pmc/articles/PMC5504082/" TargetMode="External"/><Relationship Id="rId4" Type="http://schemas.openxmlformats.org/officeDocument/2006/relationships/hyperlink" Target="https://agupubs.onlinelibrary.wiley.com/doi/full/10.1029/2020EA001604"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06400" y="348342"/>
            <a:ext cx="8534399" cy="2010229"/>
          </a:xfrm>
          <a:prstGeom prst="rect">
            <a:avLst/>
          </a:prstGeom>
        </p:spPr>
        <p:txBody>
          <a:bodyPr spcFirstLastPara="1" wrap="square" lIns="91425" tIns="91425" rIns="91425" bIns="91425" anchor="b" anchorCtr="0">
            <a:normAutofit/>
          </a:bodyPr>
          <a:lstStyle/>
          <a:p>
            <a:pPr marL="0" lvl="0" indent="0" rtl="0">
              <a:spcBef>
                <a:spcPts val="0"/>
              </a:spcBef>
              <a:spcAft>
                <a:spcPts val="0"/>
              </a:spcAft>
              <a:buNone/>
            </a:pPr>
            <a:r>
              <a:rPr lang="en-GB" dirty="0"/>
              <a:t>Weather Classification using Images</a:t>
            </a:r>
            <a:endParaRPr dirty="0"/>
          </a:p>
        </p:txBody>
      </p:sp>
      <p:sp>
        <p:nvSpPr>
          <p:cNvPr id="55" name="Google Shape;55;p13"/>
          <p:cNvSpPr txBox="1">
            <a:spLocks noGrp="1"/>
          </p:cNvSpPr>
          <p:nvPr>
            <p:ph type="subTitle" idx="1"/>
          </p:nvPr>
        </p:nvSpPr>
        <p:spPr>
          <a:xfrm>
            <a:off x="1077207" y="3233592"/>
            <a:ext cx="6989602" cy="13384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800" dirty="0">
                <a:solidFill>
                  <a:schemeClr val="tx1"/>
                </a:solidFill>
              </a:rPr>
              <a:t>  Presented by:</a:t>
            </a:r>
            <a:endParaRPr sz="1800" dirty="0">
              <a:solidFill>
                <a:schemeClr val="tx1"/>
              </a:solidFill>
            </a:endParaRPr>
          </a:p>
          <a:p>
            <a:pPr marL="0" lvl="0" indent="0" rtl="0">
              <a:spcBef>
                <a:spcPts val="0"/>
              </a:spcBef>
              <a:spcAft>
                <a:spcPts val="0"/>
              </a:spcAft>
              <a:buNone/>
            </a:pPr>
            <a:r>
              <a:rPr lang="en-GB" sz="1800" dirty="0">
                <a:solidFill>
                  <a:schemeClr val="tx1"/>
                </a:solidFill>
              </a:rPr>
              <a:t>  </a:t>
            </a:r>
            <a:r>
              <a:rPr lang="en-GB" sz="1800" dirty="0" err="1">
                <a:solidFill>
                  <a:schemeClr val="tx1"/>
                </a:solidFill>
              </a:rPr>
              <a:t>Sowmya</a:t>
            </a:r>
            <a:r>
              <a:rPr lang="en-GB" sz="1800" dirty="0">
                <a:solidFill>
                  <a:schemeClr val="tx1"/>
                </a:solidFill>
              </a:rPr>
              <a:t> </a:t>
            </a:r>
            <a:r>
              <a:rPr lang="en-GB" sz="1800" dirty="0" err="1">
                <a:solidFill>
                  <a:schemeClr val="tx1"/>
                </a:solidFill>
              </a:rPr>
              <a:t>Cheedu</a:t>
            </a:r>
            <a:r>
              <a:rPr lang="en-GB" sz="1800" dirty="0">
                <a:solidFill>
                  <a:schemeClr val="tx1"/>
                </a:solidFill>
              </a:rPr>
              <a:t> – scheedu@iu.edu</a:t>
            </a:r>
            <a:endParaRPr sz="1800" dirty="0">
              <a:solidFill>
                <a:schemeClr val="tx1"/>
              </a:solidFill>
            </a:endParaRPr>
          </a:p>
          <a:p>
            <a:pPr marL="0" lvl="0" indent="0" rtl="0">
              <a:spcBef>
                <a:spcPts val="0"/>
              </a:spcBef>
              <a:spcAft>
                <a:spcPts val="0"/>
              </a:spcAft>
              <a:buNone/>
            </a:pPr>
            <a:r>
              <a:rPr lang="en-GB" sz="1800" dirty="0">
                <a:solidFill>
                  <a:schemeClr val="tx1"/>
                </a:solidFill>
              </a:rPr>
              <a:t>  </a:t>
            </a:r>
            <a:r>
              <a:rPr lang="en-GB" sz="1800" dirty="0" err="1">
                <a:solidFill>
                  <a:schemeClr val="tx1"/>
                </a:solidFill>
              </a:rPr>
              <a:t>Bhargavi</a:t>
            </a:r>
            <a:r>
              <a:rPr lang="en-GB" sz="1800" dirty="0">
                <a:solidFill>
                  <a:schemeClr val="tx1"/>
                </a:solidFill>
              </a:rPr>
              <a:t> </a:t>
            </a:r>
            <a:r>
              <a:rPr lang="en-GB" sz="1800" dirty="0" err="1">
                <a:solidFill>
                  <a:schemeClr val="tx1"/>
                </a:solidFill>
              </a:rPr>
              <a:t>thanneeru</a:t>
            </a:r>
            <a:r>
              <a:rPr lang="en-GB" sz="1800" dirty="0">
                <a:solidFill>
                  <a:schemeClr val="tx1"/>
                </a:solidFill>
              </a:rPr>
              <a:t> – bthannee@iu.edu</a:t>
            </a:r>
            <a:endParaRPr sz="1800" dirty="0">
              <a:solidFill>
                <a:schemeClr val="tx1"/>
              </a:solidFill>
            </a:endParaRPr>
          </a:p>
          <a:p>
            <a:pPr marL="0" lvl="0" indent="0" rtl="0">
              <a:spcBef>
                <a:spcPts val="0"/>
              </a:spcBef>
              <a:spcAft>
                <a:spcPts val="0"/>
              </a:spcAft>
              <a:buNone/>
            </a:pPr>
            <a:r>
              <a:rPr lang="en-GB" sz="1800" dirty="0">
                <a:solidFill>
                  <a:schemeClr val="tx1"/>
                </a:solidFill>
              </a:rPr>
              <a:t>  Ayesha </a:t>
            </a:r>
            <a:r>
              <a:rPr lang="en-GB" sz="1800" dirty="0" err="1">
                <a:solidFill>
                  <a:schemeClr val="tx1"/>
                </a:solidFill>
              </a:rPr>
              <a:t>Tajammul</a:t>
            </a:r>
            <a:r>
              <a:rPr lang="en-GB" sz="1800" dirty="0">
                <a:solidFill>
                  <a:schemeClr val="tx1"/>
                </a:solidFill>
              </a:rPr>
              <a:t> Ahmed</a:t>
            </a:r>
            <a:r>
              <a:rPr lang="en-IN" sz="1800" dirty="0">
                <a:solidFill>
                  <a:schemeClr val="tx1"/>
                </a:solidFill>
              </a:rPr>
              <a:t> Mulla– amulla@iu.edu</a:t>
            </a:r>
            <a:endParaRPr sz="18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59855" y="847355"/>
            <a:ext cx="6634905" cy="4123119"/>
          </a:xfrm>
          <a:prstGeom prst="rect">
            <a:avLst/>
          </a:prstGeom>
        </p:spPr>
      </p:pic>
      <p:sp>
        <p:nvSpPr>
          <p:cNvPr id="2" name="TextBox 1">
            <a:extLst>
              <a:ext uri="{FF2B5EF4-FFF2-40B4-BE49-F238E27FC236}">
                <a16:creationId xmlns:a16="http://schemas.microsoft.com/office/drawing/2014/main" id="{B295B1CC-24EA-698A-548C-95FC6AB0DCDA}"/>
              </a:ext>
            </a:extLst>
          </p:cNvPr>
          <p:cNvSpPr txBox="1"/>
          <p:nvPr/>
        </p:nvSpPr>
        <p:spPr>
          <a:xfrm>
            <a:off x="576513" y="182980"/>
            <a:ext cx="86602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rPr>
              <a:t>Comparison between Data Distribution for Training and Validation set before and after Augmentation</a:t>
            </a:r>
            <a:endParaRPr lang="en-US">
              <a:solidFill>
                <a:schemeClr val="tx1"/>
              </a:solidFill>
            </a:endParaRPr>
          </a:p>
        </p:txBody>
      </p:sp>
    </p:spTree>
    <p:extLst>
      <p:ext uri="{BB962C8B-B14F-4D97-AF65-F5344CB8AC3E}">
        <p14:creationId xmlns:p14="http://schemas.microsoft.com/office/powerpoint/2010/main" val="2851614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5314" y="442686"/>
            <a:ext cx="4732598" cy="2414395"/>
          </a:xfrm>
          <a:prstGeom prst="rect">
            <a:avLst/>
          </a:prstGeom>
        </p:spPr>
      </p:pic>
      <p:pic>
        <p:nvPicPr>
          <p:cNvPr id="5" name="Picture 4"/>
          <p:cNvPicPr>
            <a:picLocks noChangeAspect="1"/>
          </p:cNvPicPr>
          <p:nvPr/>
        </p:nvPicPr>
        <p:blipFill>
          <a:blip r:embed="rId3"/>
          <a:stretch>
            <a:fillRect/>
          </a:stretch>
        </p:blipFill>
        <p:spPr>
          <a:xfrm>
            <a:off x="4797912" y="2241198"/>
            <a:ext cx="4244488" cy="2634820"/>
          </a:xfrm>
          <a:prstGeom prst="rect">
            <a:avLst/>
          </a:prstGeom>
        </p:spPr>
      </p:pic>
      <p:sp>
        <p:nvSpPr>
          <p:cNvPr id="2" name="TextBox 1">
            <a:extLst>
              <a:ext uri="{FF2B5EF4-FFF2-40B4-BE49-F238E27FC236}">
                <a16:creationId xmlns:a16="http://schemas.microsoft.com/office/drawing/2014/main" id="{93530274-B7CB-2B8E-2840-85713CA75C31}"/>
              </a:ext>
            </a:extLst>
          </p:cNvPr>
          <p:cNvSpPr txBox="1"/>
          <p:nvPr/>
        </p:nvSpPr>
        <p:spPr>
          <a:xfrm>
            <a:off x="322848" y="3496176"/>
            <a:ext cx="424714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FFFF"/>
                </a:solidFill>
              </a:rPr>
              <a:t>Plot for Data Distribution between the classes after Augmentation </a:t>
            </a:r>
            <a:r>
              <a:rPr lang="en-US" dirty="0"/>
              <a:t>​</a:t>
            </a:r>
          </a:p>
        </p:txBody>
      </p:sp>
    </p:spTree>
    <p:extLst>
      <p:ext uri="{BB962C8B-B14F-4D97-AF65-F5344CB8AC3E}">
        <p14:creationId xmlns:p14="http://schemas.microsoft.com/office/powerpoint/2010/main" val="3222429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9314" y="390854"/>
            <a:ext cx="8469086" cy="4295265"/>
          </a:xfrm>
          <a:prstGeom prst="rect">
            <a:avLst/>
          </a:prstGeom>
        </p:spPr>
      </p:pic>
      <p:sp>
        <p:nvSpPr>
          <p:cNvPr id="2" name="TextBox 1">
            <a:extLst>
              <a:ext uri="{FF2B5EF4-FFF2-40B4-BE49-F238E27FC236}">
                <a16:creationId xmlns:a16="http://schemas.microsoft.com/office/drawing/2014/main" id="{0A815D19-67EF-265F-9545-7B7A89FE9A67}"/>
              </a:ext>
            </a:extLst>
          </p:cNvPr>
          <p:cNvSpPr txBox="1"/>
          <p:nvPr/>
        </p:nvSpPr>
        <p:spPr>
          <a:xfrm>
            <a:off x="2719137" y="4679282"/>
            <a:ext cx="415691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FFFF"/>
                </a:solidFill>
              </a:rPr>
              <a:t>Snippets of the Data after Augmentation</a:t>
            </a:r>
            <a:r>
              <a:rPr lang="en-US" dirty="0"/>
              <a:t>​</a:t>
            </a:r>
          </a:p>
        </p:txBody>
      </p:sp>
    </p:spTree>
    <p:extLst>
      <p:ext uri="{BB962C8B-B14F-4D97-AF65-F5344CB8AC3E}">
        <p14:creationId xmlns:p14="http://schemas.microsoft.com/office/powerpoint/2010/main" val="1541784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212796"/>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N" dirty="0"/>
              <a:t>ML Model Implementation</a:t>
            </a:r>
            <a:endParaRPr dirty="0"/>
          </a:p>
        </p:txBody>
      </p:sp>
      <p:sp>
        <p:nvSpPr>
          <p:cNvPr id="91" name="Google Shape;91;p19"/>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lnSpc>
                <a:spcPct val="220000"/>
              </a:lnSpc>
              <a:spcBef>
                <a:spcPts val="0"/>
              </a:spcBef>
              <a:spcAft>
                <a:spcPts val="0"/>
              </a:spcAft>
              <a:buNone/>
            </a:pPr>
            <a:r>
              <a:rPr lang="en-GB" sz="1700" dirty="0"/>
              <a:t>In this phase we implemented 4 different Neural Network models for Image Classification:</a:t>
            </a:r>
          </a:p>
          <a:p>
            <a:pPr marL="457200" lvl="1" indent="0">
              <a:lnSpc>
                <a:spcPct val="220000"/>
              </a:lnSpc>
              <a:buNone/>
            </a:pPr>
            <a:r>
              <a:rPr lang="en-GB" sz="1500" dirty="0"/>
              <a:t> a. Convolutional Neural Networks (CNN)</a:t>
            </a:r>
          </a:p>
          <a:p>
            <a:pPr marL="457200" lvl="1" indent="0">
              <a:lnSpc>
                <a:spcPct val="220000"/>
              </a:lnSpc>
              <a:buNone/>
            </a:pPr>
            <a:r>
              <a:rPr lang="en-GB" sz="1500" dirty="0"/>
              <a:t> b. Resnet152V2</a:t>
            </a:r>
          </a:p>
          <a:p>
            <a:pPr marL="457200" lvl="1" indent="0">
              <a:lnSpc>
                <a:spcPct val="220000"/>
              </a:lnSpc>
              <a:buNone/>
            </a:pPr>
            <a:r>
              <a:rPr lang="en-GB" sz="1500" dirty="0"/>
              <a:t> c.  VGG16</a:t>
            </a:r>
          </a:p>
          <a:p>
            <a:pPr marL="457200" lvl="1" indent="0">
              <a:lnSpc>
                <a:spcPct val="220000"/>
              </a:lnSpc>
              <a:buNone/>
            </a:pPr>
            <a:r>
              <a:rPr lang="en-GB" sz="1500" dirty="0"/>
              <a:t> d.  </a:t>
            </a:r>
            <a:r>
              <a:rPr lang="en-GB" sz="1500" dirty="0" err="1"/>
              <a:t>Xception</a:t>
            </a:r>
            <a:endParaRPr lang="en-GB" sz="1500" dirty="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1200"/>
              </a:spcBef>
              <a:spcAft>
                <a:spcPts val="0"/>
              </a:spcAft>
              <a:buNone/>
            </a:pPr>
            <a:endParaRPr dirty="0">
              <a:solidFill>
                <a:srgbClr val="202124"/>
              </a:solidFill>
              <a:highlight>
                <a:srgbClr val="FFFFFF"/>
              </a:highlight>
              <a:latin typeface="Roboto"/>
              <a:ea typeface="Roboto"/>
              <a:cs typeface="Roboto"/>
              <a:sym typeface="Roboto"/>
            </a:endParaRPr>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77887" y="3885176"/>
            <a:ext cx="7080026" cy="847695"/>
          </a:xfrm>
        </p:spPr>
        <p:txBody>
          <a:bodyPr vert="horz" lIns="91440" tIns="45720" rIns="91440" bIns="45720" rtlCol="0" anchor="b">
            <a:normAutofit/>
          </a:bodyPr>
          <a:lstStyle/>
          <a:p>
            <a:pPr marL="457200" lvl="1" algn="ctr" defTabSz="457200" rtl="0">
              <a:lnSpc>
                <a:spcPct val="90000"/>
              </a:lnSpc>
              <a:spcBef>
                <a:spcPct val="0"/>
              </a:spcBef>
            </a:pPr>
            <a:r>
              <a:rPr lang="en-US" sz="2800" kern="1200">
                <a:ln>
                  <a:solidFill>
                    <a:schemeClr val="bg1">
                      <a:lumMod val="75000"/>
                      <a:lumOff val="25000"/>
                      <a:alpha val="10000"/>
                    </a:schemeClr>
                  </a:solidFill>
                </a:ln>
                <a:effectLst>
                  <a:outerShdw blurRad="9525" dist="25400" dir="14640000" algn="tl" rotWithShape="0">
                    <a:schemeClr val="bg1">
                      <a:alpha val="30000"/>
                    </a:schemeClr>
                  </a:outerShdw>
                </a:effectLst>
                <a:latin typeface="+mj-lt"/>
                <a:ea typeface="+mj-ea"/>
              </a:rPr>
              <a:t>Convolutional Neural Networks (CNN)</a:t>
            </a:r>
          </a:p>
        </p:txBody>
      </p:sp>
      <p:pic>
        <p:nvPicPr>
          <p:cNvPr id="39" name="Picture 34">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71016" y="410855"/>
            <a:ext cx="8201967" cy="2862604"/>
          </a:xfrm>
          <a:prstGeom prst="rect">
            <a:avLst/>
          </a:prstGeom>
        </p:spPr>
      </p:pic>
      <p:pic>
        <p:nvPicPr>
          <p:cNvPr id="3" name="Picture 3" descr="Diagram&#10;&#10;Description automatically generated">
            <a:extLst>
              <a:ext uri="{FF2B5EF4-FFF2-40B4-BE49-F238E27FC236}">
                <a16:creationId xmlns:a16="http://schemas.microsoft.com/office/drawing/2014/main" id="{3A9C2173-5066-42C6-0C4C-B5B859355E39}"/>
              </a:ext>
            </a:extLst>
          </p:cNvPr>
          <p:cNvPicPr>
            <a:picLocks noChangeAspect="1"/>
          </p:cNvPicPr>
          <p:nvPr/>
        </p:nvPicPr>
        <p:blipFill>
          <a:blip r:embed="rId4"/>
          <a:stretch>
            <a:fillRect/>
          </a:stretch>
        </p:blipFill>
        <p:spPr>
          <a:xfrm>
            <a:off x="1596457" y="629285"/>
            <a:ext cx="2004106" cy="2414587"/>
          </a:xfrm>
          <a:prstGeom prst="rect">
            <a:avLst/>
          </a:prstGeom>
        </p:spPr>
      </p:pic>
      <p:pic>
        <p:nvPicPr>
          <p:cNvPr id="4" name="Picture 4" descr="Chart, line chart&#10;&#10;Description automatically generated">
            <a:extLst>
              <a:ext uri="{FF2B5EF4-FFF2-40B4-BE49-F238E27FC236}">
                <a16:creationId xmlns:a16="http://schemas.microsoft.com/office/drawing/2014/main" id="{46F9D320-1037-418D-FC7B-E0D3A968FFD0}"/>
              </a:ext>
            </a:extLst>
          </p:cNvPr>
          <p:cNvPicPr>
            <a:picLocks noChangeAspect="1"/>
          </p:cNvPicPr>
          <p:nvPr/>
        </p:nvPicPr>
        <p:blipFill>
          <a:blip r:embed="rId5"/>
          <a:stretch>
            <a:fillRect/>
          </a:stretch>
        </p:blipFill>
        <p:spPr>
          <a:xfrm>
            <a:off x="4628115" y="1042525"/>
            <a:ext cx="3826764" cy="1588106"/>
          </a:xfrm>
          <a:prstGeom prst="rect">
            <a:avLst/>
          </a:prstGeom>
        </p:spPr>
      </p:pic>
      <p:sp>
        <p:nvSpPr>
          <p:cNvPr id="6" name="TextBox 5">
            <a:extLst>
              <a:ext uri="{FF2B5EF4-FFF2-40B4-BE49-F238E27FC236}">
                <a16:creationId xmlns:a16="http://schemas.microsoft.com/office/drawing/2014/main" id="{115AD162-A70E-C088-98A6-2C8A34D2EC81}"/>
              </a:ext>
            </a:extLst>
          </p:cNvPr>
          <p:cNvSpPr txBox="1"/>
          <p:nvPr/>
        </p:nvSpPr>
        <p:spPr>
          <a:xfrm>
            <a:off x="1789696" y="3318711"/>
            <a:ext cx="23712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rPr>
              <a:t>Model Architecture</a:t>
            </a:r>
          </a:p>
        </p:txBody>
      </p:sp>
      <p:sp>
        <p:nvSpPr>
          <p:cNvPr id="7" name="TextBox 6">
            <a:extLst>
              <a:ext uri="{FF2B5EF4-FFF2-40B4-BE49-F238E27FC236}">
                <a16:creationId xmlns:a16="http://schemas.microsoft.com/office/drawing/2014/main" id="{C3AF59CA-24A0-3DD8-308A-6F495760663C}"/>
              </a:ext>
            </a:extLst>
          </p:cNvPr>
          <p:cNvSpPr txBox="1"/>
          <p:nvPr/>
        </p:nvSpPr>
        <p:spPr>
          <a:xfrm>
            <a:off x="5349038" y="3368842"/>
            <a:ext cx="23712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rPr>
              <a:t>Accuracy and Loss History</a:t>
            </a:r>
          </a:p>
        </p:txBody>
      </p:sp>
    </p:spTree>
    <p:extLst>
      <p:ext uri="{BB962C8B-B14F-4D97-AF65-F5344CB8AC3E}">
        <p14:creationId xmlns:p14="http://schemas.microsoft.com/office/powerpoint/2010/main" val="2855943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37782" y="3784913"/>
            <a:ext cx="7080026" cy="847695"/>
          </a:xfrm>
        </p:spPr>
        <p:txBody>
          <a:bodyPr vert="horz" lIns="91440" tIns="45720" rIns="91440" bIns="45720" rtlCol="0" anchor="b">
            <a:normAutofit/>
          </a:bodyPr>
          <a:lstStyle/>
          <a:p>
            <a:pPr defTabSz="457200">
              <a:spcBef>
                <a:spcPct val="0"/>
              </a:spcBef>
            </a:pPr>
            <a:r>
              <a:rPr lang="en-US" sz="3600"/>
              <a:t>Resnet</a:t>
            </a:r>
          </a:p>
        </p:txBody>
      </p:sp>
      <p:pic>
        <p:nvPicPr>
          <p:cNvPr id="19" name="Picture 18">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71016" y="410855"/>
            <a:ext cx="8201967" cy="2862604"/>
          </a:xfrm>
          <a:prstGeom prst="rect">
            <a:avLst/>
          </a:prstGeom>
        </p:spPr>
      </p:pic>
      <p:pic>
        <p:nvPicPr>
          <p:cNvPr id="4" name="Picture 4">
            <a:extLst>
              <a:ext uri="{FF2B5EF4-FFF2-40B4-BE49-F238E27FC236}">
                <a16:creationId xmlns:a16="http://schemas.microsoft.com/office/drawing/2014/main" id="{B97ECC34-C2F3-6F0A-C5F3-A7B1670D7C16}"/>
              </a:ext>
            </a:extLst>
          </p:cNvPr>
          <p:cNvPicPr>
            <a:picLocks noChangeAspect="1"/>
          </p:cNvPicPr>
          <p:nvPr/>
        </p:nvPicPr>
        <p:blipFill>
          <a:blip r:embed="rId4"/>
          <a:stretch>
            <a:fillRect/>
          </a:stretch>
        </p:blipFill>
        <p:spPr>
          <a:xfrm>
            <a:off x="1611548" y="629285"/>
            <a:ext cx="1973924" cy="2414587"/>
          </a:xfrm>
          <a:prstGeom prst="rect">
            <a:avLst/>
          </a:prstGeom>
        </p:spPr>
      </p:pic>
      <p:pic>
        <p:nvPicPr>
          <p:cNvPr id="5" name="Picture 5" descr="A picture containing table&#10;&#10;Description automatically generated">
            <a:extLst>
              <a:ext uri="{FF2B5EF4-FFF2-40B4-BE49-F238E27FC236}">
                <a16:creationId xmlns:a16="http://schemas.microsoft.com/office/drawing/2014/main" id="{C2236F50-6EC9-BCDB-B966-C0D3B3BFB948}"/>
              </a:ext>
            </a:extLst>
          </p:cNvPr>
          <p:cNvPicPr>
            <a:picLocks noChangeAspect="1"/>
          </p:cNvPicPr>
          <p:nvPr/>
        </p:nvPicPr>
        <p:blipFill>
          <a:blip r:embed="rId5"/>
          <a:stretch>
            <a:fillRect/>
          </a:stretch>
        </p:blipFill>
        <p:spPr>
          <a:xfrm>
            <a:off x="4628115" y="1076036"/>
            <a:ext cx="3826764" cy="1110493"/>
          </a:xfrm>
          <a:prstGeom prst="rect">
            <a:avLst/>
          </a:prstGeom>
        </p:spPr>
      </p:pic>
      <p:sp>
        <p:nvSpPr>
          <p:cNvPr id="7" name="TextBox 6">
            <a:extLst>
              <a:ext uri="{FF2B5EF4-FFF2-40B4-BE49-F238E27FC236}">
                <a16:creationId xmlns:a16="http://schemas.microsoft.com/office/drawing/2014/main" id="{EC5F247B-DDE8-9DAB-AE2B-BFD9AE35B396}"/>
              </a:ext>
            </a:extLst>
          </p:cNvPr>
          <p:cNvSpPr txBox="1"/>
          <p:nvPr/>
        </p:nvSpPr>
        <p:spPr>
          <a:xfrm>
            <a:off x="1699459" y="3318711"/>
            <a:ext cx="23712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rPr>
              <a:t>Model Architecture</a:t>
            </a:r>
          </a:p>
        </p:txBody>
      </p:sp>
      <p:sp>
        <p:nvSpPr>
          <p:cNvPr id="8" name="TextBox 7">
            <a:extLst>
              <a:ext uri="{FF2B5EF4-FFF2-40B4-BE49-F238E27FC236}">
                <a16:creationId xmlns:a16="http://schemas.microsoft.com/office/drawing/2014/main" id="{C029530F-293D-2F03-0270-3765012EAA2C}"/>
              </a:ext>
            </a:extLst>
          </p:cNvPr>
          <p:cNvSpPr txBox="1"/>
          <p:nvPr/>
        </p:nvSpPr>
        <p:spPr>
          <a:xfrm>
            <a:off x="5075322" y="332572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rPr>
              <a:t>Accuracy and Loss History</a:t>
            </a:r>
            <a:endParaRPr lang="en-US" dirty="0"/>
          </a:p>
        </p:txBody>
      </p:sp>
    </p:spTree>
    <p:extLst>
      <p:ext uri="{BB962C8B-B14F-4D97-AF65-F5344CB8AC3E}">
        <p14:creationId xmlns:p14="http://schemas.microsoft.com/office/powerpoint/2010/main" val="2667541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1028019" y="3383860"/>
            <a:ext cx="7080026" cy="847695"/>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sz="3600"/>
              <a:t>Xception Model</a:t>
            </a:r>
          </a:p>
        </p:txBody>
      </p:sp>
      <p:pic>
        <p:nvPicPr>
          <p:cNvPr id="120" name="Picture 119">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471016" y="410855"/>
            <a:ext cx="8201967" cy="2862604"/>
          </a:xfrm>
          <a:prstGeom prst="rect">
            <a:avLst/>
          </a:prstGeom>
        </p:spPr>
      </p:pic>
      <p:pic>
        <p:nvPicPr>
          <p:cNvPr id="3" name="Picture 3" descr="Diagram&#10;&#10;Description automatically generated">
            <a:extLst>
              <a:ext uri="{FF2B5EF4-FFF2-40B4-BE49-F238E27FC236}">
                <a16:creationId xmlns:a16="http://schemas.microsoft.com/office/drawing/2014/main" id="{67747A3F-7504-9A79-32CB-022D3A915433}"/>
              </a:ext>
            </a:extLst>
          </p:cNvPr>
          <p:cNvPicPr>
            <a:picLocks noChangeAspect="1"/>
          </p:cNvPicPr>
          <p:nvPr/>
        </p:nvPicPr>
        <p:blipFill rotWithShape="1">
          <a:blip r:embed="rId5"/>
          <a:srcRect r="2" b="6209"/>
          <a:stretch/>
        </p:blipFill>
        <p:spPr>
          <a:xfrm>
            <a:off x="1014275" y="629285"/>
            <a:ext cx="3168470" cy="2414587"/>
          </a:xfrm>
          <a:prstGeom prst="rect">
            <a:avLst/>
          </a:prstGeom>
        </p:spPr>
      </p:pic>
      <p:pic>
        <p:nvPicPr>
          <p:cNvPr id="4" name="Picture 4" descr="Chart, line chart&#10;&#10;Description automatically generated">
            <a:extLst>
              <a:ext uri="{FF2B5EF4-FFF2-40B4-BE49-F238E27FC236}">
                <a16:creationId xmlns:a16="http://schemas.microsoft.com/office/drawing/2014/main" id="{C8E963D1-F39B-4094-4DAB-5E4FE61B6E88}"/>
              </a:ext>
            </a:extLst>
          </p:cNvPr>
          <p:cNvPicPr>
            <a:picLocks noChangeAspect="1"/>
          </p:cNvPicPr>
          <p:nvPr/>
        </p:nvPicPr>
        <p:blipFill>
          <a:blip r:embed="rId6"/>
          <a:stretch>
            <a:fillRect/>
          </a:stretch>
        </p:blipFill>
        <p:spPr>
          <a:xfrm>
            <a:off x="4628115" y="869562"/>
            <a:ext cx="3826764" cy="1945129"/>
          </a:xfrm>
          <a:prstGeom prst="rect">
            <a:avLst/>
          </a:prstGeom>
        </p:spPr>
      </p:pic>
      <p:sp>
        <p:nvSpPr>
          <p:cNvPr id="6" name="TextBox 5">
            <a:extLst>
              <a:ext uri="{FF2B5EF4-FFF2-40B4-BE49-F238E27FC236}">
                <a16:creationId xmlns:a16="http://schemas.microsoft.com/office/drawing/2014/main" id="{15061D85-BE9C-E545-36B0-C4809178B523}"/>
              </a:ext>
            </a:extLst>
          </p:cNvPr>
          <p:cNvSpPr txBox="1"/>
          <p:nvPr/>
        </p:nvSpPr>
        <p:spPr>
          <a:xfrm>
            <a:off x="1839827" y="3268579"/>
            <a:ext cx="23712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rPr>
              <a:t>Model Architecture</a:t>
            </a:r>
          </a:p>
        </p:txBody>
      </p:sp>
      <p:sp>
        <p:nvSpPr>
          <p:cNvPr id="7" name="TextBox 6">
            <a:extLst>
              <a:ext uri="{FF2B5EF4-FFF2-40B4-BE49-F238E27FC236}">
                <a16:creationId xmlns:a16="http://schemas.microsoft.com/office/drawing/2014/main" id="{1895E12F-548A-7F7D-E30A-ECD0E08D699A}"/>
              </a:ext>
            </a:extLst>
          </p:cNvPr>
          <p:cNvSpPr txBox="1"/>
          <p:nvPr/>
        </p:nvSpPr>
        <p:spPr>
          <a:xfrm>
            <a:off x="5356058" y="327559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rPr>
              <a:t>Accuracy and Loss History</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96"/>
                                        </p:tgtEl>
                                        <p:attrNameLst>
                                          <p:attrName>style.visibility</p:attrName>
                                        </p:attrNameLst>
                                      </p:cBhvr>
                                      <p:to>
                                        <p:strVal val="visible"/>
                                      </p:to>
                                    </p:set>
                                    <p:animEffect transition="in" filter="fade">
                                      <p:cBhvr>
                                        <p:cTn id="7" dur="7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947808" y="3774886"/>
            <a:ext cx="7080026" cy="847695"/>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sz="3600"/>
              <a:t>VGG-16 Model</a:t>
            </a:r>
          </a:p>
        </p:txBody>
      </p:sp>
      <p:pic>
        <p:nvPicPr>
          <p:cNvPr id="107" name="Picture 106">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471016" y="410855"/>
            <a:ext cx="8201967" cy="2862604"/>
          </a:xfrm>
          <a:prstGeom prst="rect">
            <a:avLst/>
          </a:prstGeom>
        </p:spPr>
      </p:pic>
      <p:pic>
        <p:nvPicPr>
          <p:cNvPr id="2" name="Picture 2" descr="Diagram&#10;&#10;Description automatically generated">
            <a:extLst>
              <a:ext uri="{FF2B5EF4-FFF2-40B4-BE49-F238E27FC236}">
                <a16:creationId xmlns:a16="http://schemas.microsoft.com/office/drawing/2014/main" id="{49AACD09-CDAC-F3C6-C0BB-1D1B9BBEA702}"/>
              </a:ext>
            </a:extLst>
          </p:cNvPr>
          <p:cNvPicPr>
            <a:picLocks noChangeAspect="1"/>
          </p:cNvPicPr>
          <p:nvPr/>
        </p:nvPicPr>
        <p:blipFill>
          <a:blip r:embed="rId5"/>
          <a:stretch>
            <a:fillRect/>
          </a:stretch>
        </p:blipFill>
        <p:spPr>
          <a:xfrm>
            <a:off x="1726241" y="629285"/>
            <a:ext cx="1744538" cy="2414587"/>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8115" y="1013824"/>
            <a:ext cx="3826764" cy="1645508"/>
          </a:xfrm>
          <a:prstGeom prst="rect">
            <a:avLst/>
          </a:prstGeom>
        </p:spPr>
      </p:pic>
      <p:sp>
        <p:nvSpPr>
          <p:cNvPr id="5" name="TextBox 4">
            <a:extLst>
              <a:ext uri="{FF2B5EF4-FFF2-40B4-BE49-F238E27FC236}">
                <a16:creationId xmlns:a16="http://schemas.microsoft.com/office/drawing/2014/main" id="{E2A83C4C-2A79-4ADD-E802-FB880AAB992F}"/>
              </a:ext>
            </a:extLst>
          </p:cNvPr>
          <p:cNvSpPr txBox="1"/>
          <p:nvPr/>
        </p:nvSpPr>
        <p:spPr>
          <a:xfrm>
            <a:off x="1789696" y="3318711"/>
            <a:ext cx="23712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rPr>
              <a:t>Model Architecture</a:t>
            </a:r>
          </a:p>
        </p:txBody>
      </p:sp>
      <p:sp>
        <p:nvSpPr>
          <p:cNvPr id="6" name="TextBox 5">
            <a:extLst>
              <a:ext uri="{FF2B5EF4-FFF2-40B4-BE49-F238E27FC236}">
                <a16:creationId xmlns:a16="http://schemas.microsoft.com/office/drawing/2014/main" id="{2012AAFC-8983-4CAD-0299-A47517E3A6CB}"/>
              </a:ext>
            </a:extLst>
          </p:cNvPr>
          <p:cNvSpPr txBox="1"/>
          <p:nvPr/>
        </p:nvSpPr>
        <p:spPr>
          <a:xfrm>
            <a:off x="5396163" y="337586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rPr>
              <a:t>Accuracy and Loss History</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855" y="1963615"/>
            <a:ext cx="8520600" cy="572700"/>
          </a:xfrm>
        </p:spPr>
        <p:txBody>
          <a:bodyPr>
            <a:normAutofit fontScale="90000"/>
          </a:bodyPr>
          <a:lstStyle/>
          <a:p>
            <a:r>
              <a:rPr lang="en-IN" dirty="0">
                <a:ln>
                  <a:solidFill>
                    <a:prstClr val="black">
                      <a:lumMod val="75000"/>
                      <a:lumOff val="25000"/>
                      <a:alpha val="10000"/>
                    </a:prstClr>
                  </a:solidFill>
                </a:ln>
                <a:effectLst>
                  <a:outerShdw blurRad="9525" dist="25400" dir="14640000" algn="tl" rotWithShape="0">
                    <a:prstClr val="black">
                      <a:alpha val="30000"/>
                    </a:prstClr>
                  </a:outerShdw>
                </a:effectLst>
              </a:rPr>
              <a:t>ML model Results</a:t>
            </a:r>
          </a:p>
        </p:txBody>
      </p:sp>
    </p:spTree>
    <p:extLst>
      <p:ext uri="{BB962C8B-B14F-4D97-AF65-F5344CB8AC3E}">
        <p14:creationId xmlns:p14="http://schemas.microsoft.com/office/powerpoint/2010/main" val="2955840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975EF-D071-01BA-2CED-2861AD13DE68}"/>
              </a:ext>
            </a:extLst>
          </p:cNvPr>
          <p:cNvSpPr>
            <a:spLocks noGrp="1"/>
          </p:cNvSpPr>
          <p:nvPr>
            <p:ph type="title"/>
          </p:nvPr>
        </p:nvSpPr>
        <p:spPr>
          <a:xfrm>
            <a:off x="432016" y="129967"/>
            <a:ext cx="8520600" cy="572700"/>
          </a:xfrm>
        </p:spPr>
        <p:txBody>
          <a:bodyPr>
            <a:normAutofit fontScale="90000"/>
          </a:bodyPr>
          <a:lstStyle/>
          <a:p>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CNN </a:t>
            </a:r>
            <a:endParaRPr lang="en-US" dirty="0"/>
          </a:p>
        </p:txBody>
      </p:sp>
      <p:pic>
        <p:nvPicPr>
          <p:cNvPr id="5" name="Picture 5" descr="Graphical user interface, application&#10;&#10;Description automatically generated">
            <a:extLst>
              <a:ext uri="{FF2B5EF4-FFF2-40B4-BE49-F238E27FC236}">
                <a16:creationId xmlns:a16="http://schemas.microsoft.com/office/drawing/2014/main" id="{271BBE4C-1A9F-BCD8-3E9E-A7684357B666}"/>
              </a:ext>
            </a:extLst>
          </p:cNvPr>
          <p:cNvPicPr>
            <a:picLocks noChangeAspect="1"/>
          </p:cNvPicPr>
          <p:nvPr/>
        </p:nvPicPr>
        <p:blipFill>
          <a:blip r:embed="rId2"/>
          <a:stretch>
            <a:fillRect/>
          </a:stretch>
        </p:blipFill>
        <p:spPr>
          <a:xfrm>
            <a:off x="69225" y="1252412"/>
            <a:ext cx="5291437" cy="2572727"/>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129B60D7-BDBF-4833-BCEF-A9A34E084111}"/>
              </a:ext>
            </a:extLst>
          </p:cNvPr>
          <p:cNvPicPr>
            <a:picLocks noChangeAspect="1"/>
          </p:cNvPicPr>
          <p:nvPr/>
        </p:nvPicPr>
        <p:blipFill>
          <a:blip r:embed="rId3"/>
          <a:stretch>
            <a:fillRect/>
          </a:stretch>
        </p:blipFill>
        <p:spPr>
          <a:xfrm>
            <a:off x="5426243" y="700840"/>
            <a:ext cx="3645567" cy="4403558"/>
          </a:xfrm>
          <a:prstGeom prst="rect">
            <a:avLst/>
          </a:prstGeom>
        </p:spPr>
      </p:pic>
    </p:spTree>
    <p:extLst>
      <p:ext uri="{BB962C8B-B14F-4D97-AF65-F5344CB8AC3E}">
        <p14:creationId xmlns:p14="http://schemas.microsoft.com/office/powerpoint/2010/main" val="1971729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69758" y="191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t>Contents</a:t>
            </a:r>
            <a:endParaRPr sz="3200" dirty="0"/>
          </a:p>
        </p:txBody>
      </p:sp>
      <p:sp>
        <p:nvSpPr>
          <p:cNvPr id="61" name="Google Shape;61;p14"/>
          <p:cNvSpPr txBox="1">
            <a:spLocks noGrp="1"/>
          </p:cNvSpPr>
          <p:nvPr>
            <p:ph type="body" idx="1"/>
          </p:nvPr>
        </p:nvSpPr>
        <p:spPr>
          <a:xfrm>
            <a:off x="203200" y="1152474"/>
            <a:ext cx="8629100" cy="3688039"/>
          </a:xfrm>
          <a:prstGeom prst="rect">
            <a:avLst/>
          </a:prstGeom>
        </p:spPr>
        <p:txBody>
          <a:bodyPr spcFirstLastPara="1" wrap="square" lIns="91425" tIns="91425" rIns="91425" bIns="91425" anchor="t" anchorCtr="0">
            <a:normAutofit fontScale="92500" lnSpcReduction="10000"/>
          </a:bodyPr>
          <a:lstStyle/>
          <a:p>
            <a:pPr lvl="0" algn="l" rtl="0">
              <a:lnSpc>
                <a:spcPct val="150000"/>
              </a:lnSpc>
              <a:spcBef>
                <a:spcPts val="0"/>
              </a:spcBef>
              <a:spcAft>
                <a:spcPts val="0"/>
              </a:spcAft>
              <a:buSzPts val="1800"/>
              <a:buFont typeface="Wingdings" panose="05000000000000000000" pitchFamily="2" charset="2"/>
              <a:buChar char="§"/>
            </a:pPr>
            <a:r>
              <a:rPr lang="en-GB" dirty="0"/>
              <a:t>Abstract</a:t>
            </a:r>
            <a:endParaRPr dirty="0"/>
          </a:p>
          <a:p>
            <a:pPr lvl="0" algn="l" rtl="0">
              <a:lnSpc>
                <a:spcPct val="150000"/>
              </a:lnSpc>
              <a:spcBef>
                <a:spcPts val="0"/>
              </a:spcBef>
              <a:spcAft>
                <a:spcPts val="0"/>
              </a:spcAft>
              <a:buSzPts val="1800"/>
              <a:buFont typeface="Wingdings" panose="05000000000000000000" pitchFamily="2" charset="2"/>
              <a:buChar char="§"/>
            </a:pPr>
            <a:r>
              <a:rPr lang="en-GB" dirty="0"/>
              <a:t>Problem Statement</a:t>
            </a:r>
          </a:p>
          <a:p>
            <a:pPr lvl="0" algn="l" rtl="0">
              <a:lnSpc>
                <a:spcPct val="150000"/>
              </a:lnSpc>
              <a:spcBef>
                <a:spcPts val="0"/>
              </a:spcBef>
              <a:spcAft>
                <a:spcPts val="0"/>
              </a:spcAft>
              <a:buSzPts val="1800"/>
              <a:buFont typeface="Wingdings" panose="05000000000000000000" pitchFamily="2" charset="2"/>
              <a:buChar char="§"/>
            </a:pPr>
            <a:r>
              <a:rPr lang="en-GB" dirty="0"/>
              <a:t>Implementation Workflow</a:t>
            </a:r>
            <a:endParaRPr dirty="0"/>
          </a:p>
          <a:p>
            <a:pPr lvl="0" algn="l" rtl="0">
              <a:lnSpc>
                <a:spcPct val="150000"/>
              </a:lnSpc>
              <a:spcBef>
                <a:spcPts val="0"/>
              </a:spcBef>
              <a:spcAft>
                <a:spcPts val="0"/>
              </a:spcAft>
              <a:buSzPts val="1800"/>
              <a:buFont typeface="Wingdings" panose="05000000000000000000" pitchFamily="2" charset="2"/>
              <a:buChar char="§"/>
            </a:pPr>
            <a:r>
              <a:rPr lang="en-GB" dirty="0"/>
              <a:t>Data </a:t>
            </a:r>
            <a:r>
              <a:rPr lang="en-GB" dirty="0" err="1"/>
              <a:t>Preprocessing</a:t>
            </a:r>
            <a:endParaRPr lang="en-IN" dirty="0"/>
          </a:p>
          <a:p>
            <a:pPr lvl="0" algn="l" rtl="0">
              <a:lnSpc>
                <a:spcPct val="150000"/>
              </a:lnSpc>
              <a:spcBef>
                <a:spcPts val="0"/>
              </a:spcBef>
              <a:spcAft>
                <a:spcPts val="0"/>
              </a:spcAft>
              <a:buSzPts val="1800"/>
              <a:buFont typeface="Wingdings" panose="05000000000000000000" pitchFamily="2" charset="2"/>
              <a:buChar char="§"/>
            </a:pPr>
            <a:r>
              <a:rPr lang="en-IN" dirty="0"/>
              <a:t>Data Analysis</a:t>
            </a:r>
          </a:p>
          <a:p>
            <a:pPr lvl="0" algn="l" rtl="0">
              <a:lnSpc>
                <a:spcPct val="150000"/>
              </a:lnSpc>
              <a:spcBef>
                <a:spcPts val="0"/>
              </a:spcBef>
              <a:spcAft>
                <a:spcPts val="0"/>
              </a:spcAft>
              <a:buSzPts val="1800"/>
              <a:buFont typeface="Wingdings" panose="05000000000000000000" pitchFamily="2" charset="2"/>
              <a:buChar char="§"/>
            </a:pPr>
            <a:r>
              <a:rPr lang="en-IN" dirty="0"/>
              <a:t>Data Augmentation</a:t>
            </a:r>
          </a:p>
          <a:p>
            <a:pPr>
              <a:lnSpc>
                <a:spcPct val="150000"/>
              </a:lnSpc>
              <a:buFont typeface="Wingdings" panose="05000000000000000000" pitchFamily="2" charset="2"/>
              <a:buChar char="§"/>
            </a:pPr>
            <a:r>
              <a:rPr lang="en-IN" dirty="0"/>
              <a:t>ML </a:t>
            </a:r>
            <a:r>
              <a:rPr lang="en-GB" dirty="0"/>
              <a:t>Model Implementation</a:t>
            </a:r>
            <a:endParaRPr dirty="0"/>
          </a:p>
          <a:p>
            <a:pPr lvl="0" algn="l" rtl="0">
              <a:lnSpc>
                <a:spcPct val="150000"/>
              </a:lnSpc>
              <a:spcBef>
                <a:spcPts val="0"/>
              </a:spcBef>
              <a:spcAft>
                <a:spcPts val="0"/>
              </a:spcAft>
              <a:buSzPts val="1800"/>
              <a:buFont typeface="Wingdings" panose="05000000000000000000" pitchFamily="2" charset="2"/>
              <a:buChar char="§"/>
            </a:pPr>
            <a:r>
              <a:rPr lang="en-GB" dirty="0"/>
              <a:t>Results</a:t>
            </a:r>
            <a:endParaRPr dirty="0"/>
          </a:p>
          <a:p>
            <a:pPr>
              <a:lnSpc>
                <a:spcPct val="150000"/>
              </a:lnSpc>
              <a:buFont typeface="Wingdings" panose="05000000000000000000" pitchFamily="2" charset="2"/>
              <a:buChar char="§"/>
            </a:pPr>
            <a:r>
              <a:rPr lang="en-GB" dirty="0">
                <a:ln>
                  <a:solidFill>
                    <a:prstClr val="black">
                      <a:lumMod val="75000"/>
                      <a:lumOff val="25000"/>
                      <a:alpha val="10000"/>
                    </a:prstClr>
                  </a:solidFill>
                </a:ln>
                <a:effectLst>
                  <a:outerShdw blurRad="9525" dist="25400" dir="14640000" algn="tl" rotWithShape="0">
                    <a:prstClr val="black">
                      <a:alpha val="30000"/>
                    </a:prstClr>
                  </a:outerShdw>
                </a:effectLst>
              </a:rPr>
              <a:t>Applications</a:t>
            </a:r>
            <a:endParaRPr lang="en-GB" dirty="0"/>
          </a:p>
          <a:p>
            <a:pPr lvl="0" algn="l" rtl="0">
              <a:lnSpc>
                <a:spcPct val="150000"/>
              </a:lnSpc>
              <a:spcBef>
                <a:spcPts val="0"/>
              </a:spcBef>
              <a:spcAft>
                <a:spcPts val="0"/>
              </a:spcAft>
              <a:buSzPts val="1800"/>
              <a:buFont typeface="Wingdings" panose="05000000000000000000" pitchFamily="2" charset="2"/>
              <a:buChar char="§"/>
            </a:pPr>
            <a:r>
              <a:rPr lang="en-GB" dirty="0"/>
              <a:t>Conclusion</a:t>
            </a:r>
          </a:p>
          <a:p>
            <a:pPr lvl="0" algn="l" rtl="0">
              <a:lnSpc>
                <a:spcPct val="150000"/>
              </a:lnSpc>
              <a:spcBef>
                <a:spcPts val="0"/>
              </a:spcBef>
              <a:spcAft>
                <a:spcPts val="0"/>
              </a:spcAft>
              <a:buSzPts val="1800"/>
              <a:buFont typeface="Wingdings" panose="05000000000000000000" pitchFamily="2" charset="2"/>
              <a:buChar char="§"/>
            </a:pPr>
            <a:r>
              <a:rPr lang="en-GB" dirty="0"/>
              <a:t>References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51180-5ED9-A2CE-2E72-EAECCEF8224E}"/>
              </a:ext>
            </a:extLst>
          </p:cNvPr>
          <p:cNvSpPr>
            <a:spLocks noGrp="1"/>
          </p:cNvSpPr>
          <p:nvPr>
            <p:ph type="title"/>
          </p:nvPr>
        </p:nvSpPr>
        <p:spPr>
          <a:xfrm>
            <a:off x="361832" y="104130"/>
            <a:ext cx="8520600" cy="572700"/>
          </a:xfrm>
        </p:spPr>
        <p:txBody>
          <a:bodyPr>
            <a:normAutofit fontScale="90000"/>
          </a:bodyPr>
          <a:lstStyle/>
          <a:p>
            <a:r>
              <a:rPr lang="en-US" dirty="0" err="1">
                <a:ln>
                  <a:solidFill>
                    <a:prstClr val="black">
                      <a:lumMod val="75000"/>
                      <a:lumOff val="25000"/>
                      <a:alpha val="10000"/>
                    </a:prstClr>
                  </a:solidFill>
                </a:ln>
                <a:effectLst>
                  <a:outerShdw blurRad="9525" dist="25400" dir="14640000" algn="tl" rotWithShape="0">
                    <a:prstClr val="black">
                      <a:alpha val="30000"/>
                    </a:prstClr>
                  </a:outerShdw>
                </a:effectLst>
              </a:rPr>
              <a:t>Xception</a:t>
            </a:r>
            <a:endParaRPr lang="en-US" dirty="0" err="1"/>
          </a:p>
        </p:txBody>
      </p:sp>
      <p:pic>
        <p:nvPicPr>
          <p:cNvPr id="4" name="Picture 4" descr="Graphical user interface, application, PowerPoint&#10;&#10;Description automatically generated">
            <a:extLst>
              <a:ext uri="{FF2B5EF4-FFF2-40B4-BE49-F238E27FC236}">
                <a16:creationId xmlns:a16="http://schemas.microsoft.com/office/drawing/2014/main" id="{A3DC756C-3386-B369-D991-0C2CEC777031}"/>
              </a:ext>
            </a:extLst>
          </p:cNvPr>
          <p:cNvPicPr>
            <a:picLocks noChangeAspect="1"/>
          </p:cNvPicPr>
          <p:nvPr/>
        </p:nvPicPr>
        <p:blipFill>
          <a:blip r:embed="rId2"/>
          <a:stretch>
            <a:fillRect/>
          </a:stretch>
        </p:blipFill>
        <p:spPr>
          <a:xfrm>
            <a:off x="57504" y="1402128"/>
            <a:ext cx="5315443" cy="2544853"/>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A865164E-537F-7600-1D5D-3310B8D580ED}"/>
              </a:ext>
            </a:extLst>
          </p:cNvPr>
          <p:cNvPicPr>
            <a:picLocks noChangeAspect="1"/>
          </p:cNvPicPr>
          <p:nvPr/>
        </p:nvPicPr>
        <p:blipFill>
          <a:blip r:embed="rId3"/>
          <a:stretch>
            <a:fillRect/>
          </a:stretch>
        </p:blipFill>
        <p:spPr>
          <a:xfrm>
            <a:off x="5416216" y="624640"/>
            <a:ext cx="3665620" cy="4475746"/>
          </a:xfrm>
          <a:prstGeom prst="rect">
            <a:avLst/>
          </a:prstGeom>
        </p:spPr>
      </p:pic>
    </p:spTree>
    <p:extLst>
      <p:ext uri="{BB962C8B-B14F-4D97-AF65-F5344CB8AC3E}">
        <p14:creationId xmlns:p14="http://schemas.microsoft.com/office/powerpoint/2010/main" val="383018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B13B1-2925-5D51-B7BA-DFB48599C73E}"/>
              </a:ext>
            </a:extLst>
          </p:cNvPr>
          <p:cNvSpPr>
            <a:spLocks noGrp="1"/>
          </p:cNvSpPr>
          <p:nvPr>
            <p:ph type="title"/>
          </p:nvPr>
        </p:nvSpPr>
        <p:spPr>
          <a:xfrm>
            <a:off x="432016" y="164288"/>
            <a:ext cx="8520600" cy="572700"/>
          </a:xfrm>
        </p:spPr>
        <p:txBody>
          <a:bodyPr>
            <a:normAutofit fontScale="90000"/>
          </a:bodyPr>
          <a:lstStyle/>
          <a:p>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Resnet</a:t>
            </a:r>
            <a:endParaRPr lang="en-US" dirty="0"/>
          </a:p>
        </p:txBody>
      </p:sp>
      <p:pic>
        <p:nvPicPr>
          <p:cNvPr id="4" name="Picture 4" descr="Graphical user interface, application, PowerPoint&#10;&#10;Description automatically generated">
            <a:extLst>
              <a:ext uri="{FF2B5EF4-FFF2-40B4-BE49-F238E27FC236}">
                <a16:creationId xmlns:a16="http://schemas.microsoft.com/office/drawing/2014/main" id="{15EDE550-A7FC-830F-9F49-CEF764DFD29B}"/>
              </a:ext>
            </a:extLst>
          </p:cNvPr>
          <p:cNvPicPr>
            <a:picLocks noChangeAspect="1"/>
          </p:cNvPicPr>
          <p:nvPr/>
        </p:nvPicPr>
        <p:blipFill>
          <a:blip r:embed="rId2"/>
          <a:stretch>
            <a:fillRect/>
          </a:stretch>
        </p:blipFill>
        <p:spPr>
          <a:xfrm>
            <a:off x="102268" y="1393371"/>
            <a:ext cx="5390146" cy="2567308"/>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5A7AA427-4E80-DCCE-5A0A-F248C2BC1D53}"/>
              </a:ext>
            </a:extLst>
          </p:cNvPr>
          <p:cNvPicPr>
            <a:picLocks noChangeAspect="1"/>
          </p:cNvPicPr>
          <p:nvPr/>
        </p:nvPicPr>
        <p:blipFill>
          <a:blip r:embed="rId3"/>
          <a:stretch>
            <a:fillRect/>
          </a:stretch>
        </p:blipFill>
        <p:spPr>
          <a:xfrm>
            <a:off x="5576637" y="848414"/>
            <a:ext cx="3525251" cy="4248776"/>
          </a:xfrm>
          <a:prstGeom prst="rect">
            <a:avLst/>
          </a:prstGeom>
        </p:spPr>
      </p:pic>
    </p:spTree>
    <p:extLst>
      <p:ext uri="{BB962C8B-B14F-4D97-AF65-F5344CB8AC3E}">
        <p14:creationId xmlns:p14="http://schemas.microsoft.com/office/powerpoint/2010/main" val="1167209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6BA3B-7A58-433E-B005-6814F971FA2B}"/>
              </a:ext>
            </a:extLst>
          </p:cNvPr>
          <p:cNvSpPr>
            <a:spLocks noGrp="1"/>
          </p:cNvSpPr>
          <p:nvPr>
            <p:ph type="title"/>
          </p:nvPr>
        </p:nvSpPr>
        <p:spPr>
          <a:xfrm>
            <a:off x="361832" y="214420"/>
            <a:ext cx="8520600" cy="572700"/>
          </a:xfrm>
        </p:spPr>
        <p:txBody>
          <a:bodyPr>
            <a:normAutofit fontScale="90000"/>
          </a:bodyPr>
          <a:lstStyle/>
          <a:p>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VGG16</a:t>
            </a:r>
            <a:endParaRPr lang="en-US" dirty="0"/>
          </a:p>
        </p:txBody>
      </p:sp>
      <p:pic>
        <p:nvPicPr>
          <p:cNvPr id="4" name="Picture 4" descr="Graphical user interface, application, PowerPoint&#10;&#10;Description automatically generated">
            <a:extLst>
              <a:ext uri="{FF2B5EF4-FFF2-40B4-BE49-F238E27FC236}">
                <a16:creationId xmlns:a16="http://schemas.microsoft.com/office/drawing/2014/main" id="{AFE7874B-AB30-5761-3400-0BADA751F20B}"/>
              </a:ext>
            </a:extLst>
          </p:cNvPr>
          <p:cNvPicPr>
            <a:picLocks noChangeAspect="1"/>
          </p:cNvPicPr>
          <p:nvPr/>
        </p:nvPicPr>
        <p:blipFill>
          <a:blip r:embed="rId2"/>
          <a:stretch>
            <a:fillRect/>
          </a:stretch>
        </p:blipFill>
        <p:spPr>
          <a:xfrm>
            <a:off x="62163" y="1452884"/>
            <a:ext cx="5440278" cy="2598681"/>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AF821C2F-58AB-33C1-5EE9-84DC1E16FE80}"/>
              </a:ext>
            </a:extLst>
          </p:cNvPr>
          <p:cNvPicPr>
            <a:picLocks noChangeAspect="1"/>
          </p:cNvPicPr>
          <p:nvPr/>
        </p:nvPicPr>
        <p:blipFill>
          <a:blip r:embed="rId3"/>
          <a:stretch>
            <a:fillRect/>
          </a:stretch>
        </p:blipFill>
        <p:spPr>
          <a:xfrm>
            <a:off x="5556585" y="895350"/>
            <a:ext cx="3515225" cy="4154905"/>
          </a:xfrm>
          <a:prstGeom prst="rect">
            <a:avLst/>
          </a:prstGeom>
        </p:spPr>
      </p:pic>
    </p:spTree>
    <p:extLst>
      <p:ext uri="{BB962C8B-B14F-4D97-AF65-F5344CB8AC3E}">
        <p14:creationId xmlns:p14="http://schemas.microsoft.com/office/powerpoint/2010/main" val="378145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Model Comparisons</a:t>
            </a:r>
            <a:endParaRPr/>
          </a:p>
        </p:txBody>
      </p:sp>
      <p:sp>
        <p:nvSpPr>
          <p:cNvPr id="109" name="Google Shape;109;p22"/>
          <p:cNvSpPr txBox="1">
            <a:spLocks noGrp="1"/>
          </p:cNvSpPr>
          <p:nvPr>
            <p:ph type="body" idx="1"/>
          </p:nvPr>
        </p:nvSpPr>
        <p:spPr>
          <a:xfrm>
            <a:off x="111174" y="1182553"/>
            <a:ext cx="8931678" cy="3717190"/>
          </a:xfrm>
          <a:prstGeom prst="rect">
            <a:avLst/>
          </a:prstGeom>
        </p:spPr>
        <p:txBody>
          <a:bodyPr spcFirstLastPara="1" wrap="square" lIns="91425" tIns="91425" rIns="91425" bIns="91425" anchor="t" anchorCtr="0">
            <a:normAutofit/>
          </a:bodyPr>
          <a:lstStyle/>
          <a:p>
            <a:pPr marL="114300" indent="0">
              <a:buNone/>
            </a:pPr>
            <a:r>
              <a:rPr lang="en-GB" sz="1600" dirty="0"/>
              <a:t>On comparing the performances of the 4 different model architectures we can infer the following:</a:t>
            </a:r>
            <a:endParaRPr lang="en-US" sz="1600">
              <a:ln>
                <a:solidFill>
                  <a:prstClr val="black">
                    <a:lumMod val="75000"/>
                    <a:lumOff val="25000"/>
                    <a:alpha val="10000"/>
                  </a:prstClr>
                </a:solidFill>
              </a:ln>
              <a:effectLst>
                <a:outerShdw blurRad="9525" dist="25400" dir="14640000" algn="tl" rotWithShape="0">
                  <a:prstClr val="black">
                    <a:alpha val="30000"/>
                  </a:prstClr>
                </a:outerShdw>
              </a:effectLst>
            </a:endParaRPr>
          </a:p>
          <a:p>
            <a:pPr marL="114300" indent="0">
              <a:buNone/>
            </a:pPr>
            <a:endParaRPr lang="en-GB" sz="16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114300" indent="0">
              <a:buNone/>
            </a:pPr>
            <a:r>
              <a:rPr lang="en-GB" sz="1600" dirty="0">
                <a:ln>
                  <a:solidFill>
                    <a:prstClr val="black">
                      <a:lumMod val="75000"/>
                      <a:lumOff val="25000"/>
                      <a:alpha val="10000"/>
                    </a:prstClr>
                  </a:solidFill>
                </a:ln>
                <a:effectLst>
                  <a:outerShdw blurRad="9525" dist="25400" dir="14640000" algn="tl" rotWithShape="0">
                    <a:prstClr val="black">
                      <a:alpha val="30000"/>
                    </a:prstClr>
                  </a:outerShdw>
                </a:effectLst>
              </a:rPr>
              <a:t>1. Resnet152v2 model has a large and deeper architecture with 58 million parameters</a:t>
            </a:r>
          </a:p>
          <a:p>
            <a:pPr marL="114300" indent="0">
              <a:buNone/>
            </a:pPr>
            <a:endParaRPr lang="en-GB" sz="16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114300" indent="0" algn="just">
              <a:buNone/>
            </a:pPr>
            <a:r>
              <a:rPr lang="en-GB" sz="1600" dirty="0">
                <a:ln>
                  <a:solidFill>
                    <a:prstClr val="black">
                      <a:lumMod val="75000"/>
                      <a:lumOff val="25000"/>
                      <a:alpha val="10000"/>
                    </a:prstClr>
                  </a:solidFill>
                </a:ln>
                <a:effectLst>
                  <a:outerShdw blurRad="9525" dist="25400" dir="14640000" algn="tl" rotWithShape="0">
                    <a:prstClr val="black">
                      <a:alpha val="30000"/>
                    </a:prstClr>
                  </a:outerShdw>
                </a:effectLst>
              </a:rPr>
              <a:t>2. VGG16 has a comparatively smaller architecture with 31 million parameters but the performance is at par with Resnet152v2</a:t>
            </a:r>
          </a:p>
          <a:p>
            <a:pPr marL="114300" indent="0" algn="just">
              <a:buNone/>
            </a:pPr>
            <a:endParaRPr lang="en-GB" sz="16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114300" indent="0" algn="just">
              <a:buNone/>
            </a:pPr>
            <a:r>
              <a:rPr lang="en-GB" sz="1600" dirty="0">
                <a:ln>
                  <a:solidFill>
                    <a:prstClr val="black">
                      <a:lumMod val="75000"/>
                      <a:lumOff val="25000"/>
                      <a:alpha val="10000"/>
                    </a:prstClr>
                  </a:solidFill>
                </a:ln>
                <a:effectLst>
                  <a:outerShdw blurRad="9525" dist="25400" dir="14640000" algn="tl" rotWithShape="0">
                    <a:prstClr val="black">
                      <a:alpha val="30000"/>
                    </a:prstClr>
                  </a:outerShdw>
                </a:effectLst>
              </a:rPr>
              <a:t>3.  A CNN model implemented has the smallest architecture with 7 million parameters and the lowest accuracy compared to the other model performances</a:t>
            </a:r>
          </a:p>
          <a:p>
            <a:pPr marL="114300" indent="0" algn="just">
              <a:buNone/>
            </a:pPr>
            <a:endParaRPr lang="en-GB" sz="16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114300" indent="0" algn="just">
              <a:buNone/>
            </a:pPr>
            <a:r>
              <a:rPr lang="en-GB" sz="1600" dirty="0">
                <a:ln>
                  <a:solidFill>
                    <a:prstClr val="black">
                      <a:lumMod val="75000"/>
                      <a:lumOff val="25000"/>
                      <a:alpha val="10000"/>
                    </a:prstClr>
                  </a:solidFill>
                </a:ln>
                <a:effectLst>
                  <a:outerShdw blurRad="9525" dist="25400" dir="14640000" algn="tl" rotWithShape="0">
                    <a:prstClr val="black">
                      <a:alpha val="30000"/>
                    </a:prstClr>
                  </a:outerShdw>
                </a:effectLst>
              </a:rPr>
              <a:t>4. The highest accuracy achieved was 93.6% using the Resnet152v2 model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151280" y="124183"/>
            <a:ext cx="8891572"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600" dirty="0"/>
              <a:t>Applications</a:t>
            </a:r>
            <a:r>
              <a:rPr lang="en-GB" dirty="0"/>
              <a:t>:</a:t>
            </a:r>
            <a:endParaRPr dirty="0"/>
          </a:p>
        </p:txBody>
      </p:sp>
      <p:sp>
        <p:nvSpPr>
          <p:cNvPr id="121" name="Google Shape;121;p24"/>
          <p:cNvSpPr txBox="1">
            <a:spLocks noGrp="1"/>
          </p:cNvSpPr>
          <p:nvPr>
            <p:ph type="body" idx="1"/>
          </p:nvPr>
        </p:nvSpPr>
        <p:spPr>
          <a:xfrm>
            <a:off x="151279" y="861712"/>
            <a:ext cx="8891573" cy="3717189"/>
          </a:xfrm>
          <a:prstGeom prst="rect">
            <a:avLst/>
          </a:prstGeom>
        </p:spPr>
        <p:txBody>
          <a:bodyPr spcFirstLastPara="1" wrap="square" lIns="91425" tIns="91425" rIns="91425" bIns="91425" anchor="t" anchorCtr="0">
            <a:noAutofit/>
          </a:bodyPr>
          <a:lstStyle/>
          <a:p>
            <a:pPr>
              <a:lnSpc>
                <a:spcPct val="95000"/>
              </a:lnSpc>
              <a:buFont typeface="Wingdings" charset="2"/>
              <a:buChar char="§"/>
            </a:pPr>
            <a:r>
              <a:rPr lang="en-GB" sz="1600" dirty="0"/>
              <a:t>Weather type classification systems can be used in detailed studies of weather conditions, and also as basic information on climate variations during any period (month, season or year)</a:t>
            </a:r>
            <a:endParaRPr lang="en-US" sz="16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a:lnSpc>
                <a:spcPct val="95000"/>
              </a:lnSpc>
              <a:buFont typeface="Wingdings" charset="2"/>
              <a:buChar char="§"/>
            </a:pPr>
            <a:endParaRPr lang="en-GB" sz="1600" dirty="0"/>
          </a:p>
          <a:p>
            <a:pPr>
              <a:lnSpc>
                <a:spcPct val="95000"/>
              </a:lnSpc>
              <a:buFont typeface="Wingdings" charset="2"/>
              <a:buChar char="§"/>
            </a:pPr>
            <a:r>
              <a:rPr lang="en-GB" sz="1600" dirty="0"/>
              <a:t>Furthermore, weather phenomena not only strongly influences vehicle assistant driving systems but also affects us in our daily lives, such as the wearing, traveling, and solar technologies</a:t>
            </a:r>
            <a:endParaRPr sz="1600">
              <a:ln>
                <a:solidFill>
                  <a:prstClr val="black">
                    <a:lumMod val="75000"/>
                    <a:lumOff val="25000"/>
                    <a:alpha val="10000"/>
                  </a:prstClr>
                </a:solidFill>
              </a:ln>
              <a:effectLst>
                <a:outerShdw blurRad="9525" dist="25400" dir="14640000" algn="tl" rotWithShape="0">
                  <a:prstClr val="black">
                    <a:alpha val="30000"/>
                  </a:prstClr>
                </a:outerShdw>
              </a:effectLst>
            </a:endParaRPr>
          </a:p>
          <a:p>
            <a:pPr>
              <a:lnSpc>
                <a:spcPct val="95000"/>
              </a:lnSpc>
              <a:buFont typeface="Wingdings" charset="2"/>
              <a:buChar char="§"/>
            </a:pPr>
            <a:endParaRPr lang="en-GB" sz="1600" dirty="0"/>
          </a:p>
          <a:p>
            <a:pPr marL="457200" lvl="0" indent="-342900" algn="l" rtl="0">
              <a:lnSpc>
                <a:spcPct val="95000"/>
              </a:lnSpc>
              <a:spcBef>
                <a:spcPts val="0"/>
              </a:spcBef>
              <a:spcAft>
                <a:spcPts val="0"/>
              </a:spcAft>
              <a:buSzPts val="1800"/>
              <a:buFont typeface="Wingdings" charset="2"/>
              <a:buChar char="§"/>
            </a:pPr>
            <a:r>
              <a:rPr lang="en-GB" sz="1600" dirty="0"/>
              <a:t>The functionality of many visual systems like outdoor video surveillance is also affected by weather phenomena</a:t>
            </a:r>
            <a:endParaRPr sz="1600">
              <a:ln>
                <a:solidFill>
                  <a:prstClr val="black">
                    <a:lumMod val="75000"/>
                    <a:lumOff val="25000"/>
                    <a:alpha val="10000"/>
                  </a:prstClr>
                </a:solidFill>
              </a:ln>
              <a:effectLst>
                <a:outerShdw blurRad="9525" dist="25400" dir="14640000" algn="tl" rotWithShape="0">
                  <a:prstClr val="black">
                    <a:alpha val="30000"/>
                  </a:prstClr>
                </a:outerShdw>
              </a:effectLst>
            </a:endParaRPr>
          </a:p>
          <a:p>
            <a:pPr>
              <a:lnSpc>
                <a:spcPct val="95000"/>
              </a:lnSpc>
              <a:buFont typeface="Wingdings" charset="2"/>
              <a:buChar char="§"/>
            </a:pPr>
            <a:endParaRPr lang="en-GB" sz="1600" dirty="0"/>
          </a:p>
          <a:p>
            <a:pPr>
              <a:lnSpc>
                <a:spcPct val="95000"/>
              </a:lnSpc>
              <a:buFont typeface="Wingdings" charset="2"/>
              <a:buChar char="§"/>
            </a:pPr>
            <a:r>
              <a:rPr lang="en-GB" sz="1600" dirty="0"/>
              <a:t>It can be used to predict the weather in the next few days by considering the today’s pictures of the climate.</a:t>
            </a:r>
            <a:endParaRPr lang="en-GB" sz="16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a:lnSpc>
                <a:spcPct val="95000"/>
              </a:lnSpc>
              <a:buFont typeface="Wingdings" charset="2"/>
              <a:buChar char="§"/>
            </a:pPr>
            <a:endParaRPr lang="en-GB" sz="160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a:buFont typeface="Wingdings" charset="2"/>
              <a:buChar char="§"/>
            </a:pPr>
            <a:r>
              <a:rPr lang="en-GB" sz="160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Additionally, the weather phenomena (haze, snow, sandstorm, and so on) that occurred the day before will also affect weather conditions for the next few days.</a:t>
            </a:r>
            <a:endParaRPr lang="en-US" sz="16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a:buFont typeface="Wingdings" charset="2"/>
              <a:buChar char="§"/>
            </a:pPr>
            <a:endParaRPr lang="en-GB" sz="160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a:lnSpc>
                <a:spcPct val="95000"/>
              </a:lnSpc>
              <a:buFont typeface="Wingdings" charset="2"/>
              <a:buChar char="§"/>
            </a:pPr>
            <a:endParaRPr lang="en-GB"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0">
              <a:lnSpc>
                <a:spcPct val="95000"/>
              </a:lnSpc>
              <a:spcAft>
                <a:spcPts val="1200"/>
              </a:spcAft>
              <a:buNone/>
            </a:pPr>
            <a:endParaRPr lang="en-US" sz="1665">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361832" y="33473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t>Conclusion</a:t>
            </a:r>
            <a:endParaRPr lang="en-US" sz="320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133" name="Google Shape;133;p26"/>
          <p:cNvSpPr txBox="1">
            <a:spLocks noGrp="1"/>
          </p:cNvSpPr>
          <p:nvPr>
            <p:ph type="body" idx="1"/>
          </p:nvPr>
        </p:nvSpPr>
        <p:spPr>
          <a:prstGeom prst="rect">
            <a:avLst/>
          </a:prstGeom>
        </p:spPr>
        <p:txBody>
          <a:bodyPr spcFirstLastPara="1" wrap="square" lIns="91425" tIns="91425" rIns="91425" bIns="91425" anchor="t" anchorCtr="0">
            <a:normAutofit/>
          </a:bodyPr>
          <a:lstStyle/>
          <a:p>
            <a:pPr>
              <a:buFont typeface="Wingdings" charset="2"/>
              <a:buChar char="§"/>
            </a:pPr>
            <a:r>
              <a:rPr lang="en-GB" sz="1600" dirty="0"/>
              <a:t>We have experimented and successfully built a Weather Classification model using Machine learning algorithms such as CNN model, ResNet Model, </a:t>
            </a:r>
            <a:r>
              <a:rPr lang="en-GB" sz="1600" dirty="0" err="1"/>
              <a:t>Xception</a:t>
            </a:r>
            <a:r>
              <a:rPr lang="en-GB" sz="1600" dirty="0"/>
              <a:t> Model and VGG16 Model. </a:t>
            </a:r>
            <a:endParaRPr lang="en-US" sz="1600">
              <a:ln>
                <a:solidFill>
                  <a:prstClr val="black">
                    <a:lumMod val="75000"/>
                    <a:lumOff val="25000"/>
                    <a:alpha val="10000"/>
                  </a:prstClr>
                </a:solidFill>
              </a:ln>
              <a:effectLst>
                <a:outerShdw blurRad="9525" dist="25400" dir="14640000" algn="tl" rotWithShape="0">
                  <a:prstClr val="black">
                    <a:alpha val="30000"/>
                  </a:prstClr>
                </a:outerShdw>
              </a:effectLst>
            </a:endParaRPr>
          </a:p>
          <a:p>
            <a:pPr>
              <a:buFont typeface="Wingdings" charset="2"/>
              <a:buChar char="§"/>
            </a:pPr>
            <a:endParaRPr lang="en-GB" sz="16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a:buFont typeface="Wingdings" charset="2"/>
              <a:buChar char="§"/>
            </a:pPr>
            <a:r>
              <a:rPr lang="en-GB" sz="1600" dirty="0">
                <a:ln>
                  <a:solidFill>
                    <a:prstClr val="black">
                      <a:lumMod val="75000"/>
                      <a:lumOff val="25000"/>
                      <a:alpha val="10000"/>
                    </a:prstClr>
                  </a:solidFill>
                </a:ln>
                <a:effectLst>
                  <a:outerShdw blurRad="9525" dist="25400" dir="14640000" algn="tl" rotWithShape="0">
                    <a:prstClr val="black">
                      <a:alpha val="30000"/>
                    </a:prstClr>
                  </a:outerShdw>
                </a:effectLst>
              </a:rPr>
              <a:t>Based on performance metrics used we can infer that VGG16 and Resnet152 perform better for Image Classification.</a:t>
            </a:r>
          </a:p>
          <a:p>
            <a:endParaRPr lang="en-GB" dirty="0"/>
          </a:p>
          <a:p>
            <a:pPr marL="114300" indent="0">
              <a:buNone/>
            </a:pPr>
            <a:endParaRPr lang="en-GB"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221464" y="304657"/>
            <a:ext cx="8610836" cy="6729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t>References:</a:t>
            </a:r>
            <a:endParaRPr lang="en-US" sz="320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139" name="Google Shape;139;p2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u="sng">
                <a:solidFill>
                  <a:srgbClr val="1155CC"/>
                </a:solidFill>
                <a:hlinkClick r:id="rId3">
                  <a:extLst>
                    <a:ext uri="{A12FA001-AC4F-418D-AE19-62706E023703}">
                      <ahyp:hlinkClr xmlns:ahyp="http://schemas.microsoft.com/office/drawing/2018/hyperlinkcolor" val="tx"/>
                    </a:ext>
                  </a:extLst>
                </a:hlinkClick>
              </a:rPr>
              <a:t>https://link.springer.com/article/10.1007/s00704-020-03118-2#:~:text=Weather%20type%20classification%20systems%20can,year%20or%20long%2Dterm</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u="sng">
                <a:solidFill>
                  <a:srgbClr val="1155CC"/>
                </a:solidFill>
                <a:hlinkClick r:id="rId4">
                  <a:extLst>
                    <a:ext uri="{A12FA001-AC4F-418D-AE19-62706E023703}">
                      <ahyp:hlinkClr xmlns:ahyp="http://schemas.microsoft.com/office/drawing/2018/hyperlinkcolor" val="tx"/>
                    </a:ext>
                  </a:extLst>
                </a:hlinkClick>
              </a:rPr>
              <a:t>https://agupubs.onlinelibrary.wiley.com/doi/full/10.1029/2020EA001604</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u="sng">
                <a:solidFill>
                  <a:srgbClr val="1155CC"/>
                </a:solidFill>
                <a:hlinkClick r:id="rId5">
                  <a:extLst>
                    <a:ext uri="{A12FA001-AC4F-418D-AE19-62706E023703}">
                      <ahyp:hlinkClr xmlns:ahyp="http://schemas.microsoft.com/office/drawing/2018/hyperlinkcolor" val="tx"/>
                    </a:ext>
                  </a:extLst>
                </a:hlinkClick>
              </a:rPr>
              <a:t>https://www.ncbi.nlm.nih.gov/pmc/articles/PMC5504082/</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u="sng">
                <a:solidFill>
                  <a:srgbClr val="1155CC"/>
                </a:solidFill>
                <a:hlinkClick r:id="rId6">
                  <a:extLst>
                    <a:ext uri="{A12FA001-AC4F-418D-AE19-62706E023703}">
                      <ahyp:hlinkClr xmlns:ahyp="http://schemas.microsoft.com/office/drawing/2018/hyperlinkcolor" val="tx"/>
                    </a:ext>
                  </a:extLst>
                </a:hlinkClick>
              </a:rPr>
              <a:t>https://towardsdatascience.com/step-by-step-vgg16-implementation-in-keras-for-beginners-a833c686ae6c</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u="sng">
                <a:solidFill>
                  <a:srgbClr val="1155CC"/>
                </a:solidFill>
                <a:hlinkClick r:id="rId7">
                  <a:extLst>
                    <a:ext uri="{A12FA001-AC4F-418D-AE19-62706E023703}">
                      <ahyp:hlinkClr xmlns:ahyp="http://schemas.microsoft.com/office/drawing/2018/hyperlinkcolor" val="tx"/>
                    </a:ext>
                  </a:extLst>
                </a:hlinkClick>
              </a:rPr>
              <a:t>https://www.hindawi.com/journals/amete/2020/6972826/</a:t>
            </a:r>
            <a:endParaRPr sz="1400">
              <a:solidFill>
                <a:schemeClr val="dk1"/>
              </a:solidFill>
            </a:endParaRPr>
          </a:p>
          <a:p>
            <a:pPr marL="0" lvl="0" indent="0" algn="l" rtl="0">
              <a:spcBef>
                <a:spcPts val="0"/>
              </a:spcBef>
              <a:spcAft>
                <a:spcPts val="1200"/>
              </a:spcAft>
              <a:buNone/>
            </a:pPr>
            <a:endParaRPr sz="21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F5DF8-5BBD-E42E-0549-8F5444112AAB}"/>
              </a:ext>
            </a:extLst>
          </p:cNvPr>
          <p:cNvSpPr>
            <a:spLocks noGrp="1"/>
          </p:cNvSpPr>
          <p:nvPr>
            <p:ph type="title"/>
          </p:nvPr>
        </p:nvSpPr>
        <p:spPr>
          <a:xfrm>
            <a:off x="408415" y="2229863"/>
            <a:ext cx="8520600" cy="572700"/>
          </a:xfrm>
        </p:spPr>
        <p:txBody>
          <a:bodyPr>
            <a:normAutofit fontScale="90000"/>
          </a:bodyPr>
          <a:lstStyle/>
          <a:p>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Thank You..</a:t>
            </a:r>
            <a:endParaRPr lang="en-US" dirty="0"/>
          </a:p>
        </p:txBody>
      </p:sp>
    </p:spTree>
    <p:extLst>
      <p:ext uri="{BB962C8B-B14F-4D97-AF65-F5344CB8AC3E}">
        <p14:creationId xmlns:p14="http://schemas.microsoft.com/office/powerpoint/2010/main" val="583925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824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t>Abstract:</a:t>
            </a:r>
            <a:endParaRPr sz="3200" dirty="0"/>
          </a:p>
        </p:txBody>
      </p:sp>
      <p:sp>
        <p:nvSpPr>
          <p:cNvPr id="67" name="Google Shape;67;p15"/>
          <p:cNvSpPr txBox="1">
            <a:spLocks noGrp="1"/>
          </p:cNvSpPr>
          <p:nvPr>
            <p:ph type="body" idx="1"/>
          </p:nvPr>
        </p:nvSpPr>
        <p:spPr>
          <a:xfrm>
            <a:off x="171024" y="736685"/>
            <a:ext cx="8661276" cy="4198914"/>
          </a:xfrm>
          <a:prstGeom prst="rect">
            <a:avLst/>
          </a:prstGeom>
        </p:spPr>
        <p:txBody>
          <a:bodyPr spcFirstLastPara="1" wrap="square" lIns="91425" tIns="91425" rIns="91425" bIns="91425" anchor="t" anchorCtr="0">
            <a:noAutofit/>
          </a:bodyPr>
          <a:lstStyle/>
          <a:p>
            <a:pPr marL="285750" indent="-285750">
              <a:lnSpc>
                <a:spcPct val="150000"/>
              </a:lnSpc>
              <a:buClr>
                <a:schemeClr val="tx1"/>
              </a:buClr>
              <a:buSzPts val="1100"/>
              <a:buFont typeface="Wingdings" charset="2"/>
              <a:buChar char="§"/>
            </a:pPr>
            <a:r>
              <a:rPr lang="en-GB" sz="1400" dirty="0">
                <a:solidFill>
                  <a:schemeClr val="tx1"/>
                </a:solidFill>
              </a:rPr>
              <a:t>Weather phenomena have a significant impact on many elements of our everyday life, but only a few studies attempt to categorize actual photographs of weather phenomena, due to time consumption and error-prone nature it takes a lot of time and is prone to error to distinguish between different weather occurrences using the usual artificial visual method. </a:t>
            </a:r>
            <a:endParaRPr lang="en-US" sz="14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ndParaRPr>
          </a:p>
          <a:p>
            <a:pPr marL="285750" indent="-285750">
              <a:lnSpc>
                <a:spcPct val="150000"/>
              </a:lnSpc>
              <a:buClr>
                <a:srgbClr val="FFFFFF"/>
              </a:buClr>
              <a:buSzPts val="1100"/>
              <a:buFont typeface="Wingdings" charset="2"/>
              <a:buChar char="§"/>
            </a:pPr>
            <a:endParaRPr lang="en-GB" sz="1400" dirty="0">
              <a:solidFill>
                <a:schemeClr val="tx1"/>
              </a:solidFill>
            </a:endParaRPr>
          </a:p>
          <a:p>
            <a:pPr marL="285750" indent="-285750">
              <a:lnSpc>
                <a:spcPct val="150000"/>
              </a:lnSpc>
              <a:buSzPts val="1100"/>
              <a:buFont typeface="Wingdings" charset="2"/>
              <a:buChar char="§"/>
            </a:pPr>
            <a:r>
              <a:rPr lang="en-GB" sz="1400" dirty="0">
                <a:solidFill>
                  <a:schemeClr val="tx1"/>
                </a:solidFill>
              </a:rPr>
              <a:t>In this study, the classification of meteorological phenomena is proposed using a revolutionary deep convolutional neural network (CNN) called ResNet. Meanwhile, we create a data set called the weather classification, which has 12373 images divided into 11 classes. On the dataset, the ResNet model's classification accuracy is approximately 93%. For the comparison, three more models, VGG16, </a:t>
            </a:r>
            <a:r>
              <a:rPr lang="en-GB" sz="1400" dirty="0" err="1">
                <a:solidFill>
                  <a:schemeClr val="tx1"/>
                </a:solidFill>
              </a:rPr>
              <a:t>Xception</a:t>
            </a:r>
            <a:r>
              <a:rPr lang="en-GB" sz="1400" dirty="0">
                <a:solidFill>
                  <a:schemeClr val="tx1"/>
                </a:solidFill>
              </a:rPr>
              <a:t> and CNN are developed in addition to the ResNet model. </a:t>
            </a:r>
            <a:endParaRPr lang="en-US" sz="14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ndParaRPr>
          </a:p>
          <a:p>
            <a:pPr marL="285750" indent="-285750">
              <a:lnSpc>
                <a:spcPct val="150000"/>
              </a:lnSpc>
              <a:buSzPts val="1100"/>
              <a:buFont typeface="Wingdings" charset="2"/>
              <a:buChar char="§"/>
            </a:pPr>
            <a:endParaRPr lang="en-GB" sz="1400" dirty="0">
              <a:solidFill>
                <a:schemeClr val="tx1"/>
              </a:solidFill>
            </a:endParaRPr>
          </a:p>
          <a:p>
            <a:pPr marL="285750" indent="-285750">
              <a:lnSpc>
                <a:spcPct val="150000"/>
              </a:lnSpc>
              <a:buSzPts val="1100"/>
              <a:buFont typeface="Wingdings" charset="2"/>
              <a:buChar char="§"/>
            </a:pPr>
            <a:r>
              <a:rPr lang="en-GB" sz="1400" dirty="0">
                <a:solidFill>
                  <a:schemeClr val="tx1"/>
                </a:solidFill>
              </a:rPr>
              <a:t>Understanding the automatic and accurate classification of images of weather occurrences can serve as a guide for upcoming studies on weather image classification and weather forecasting.</a:t>
            </a:r>
            <a:endParaRPr lang="en-US" sz="14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ndParaRPr>
          </a:p>
          <a:p>
            <a:pPr marL="0" lvl="0" indent="0" algn="l" rtl="0">
              <a:spcBef>
                <a:spcPts val="0"/>
              </a:spcBef>
              <a:spcAft>
                <a:spcPts val="1200"/>
              </a:spcAft>
              <a:buNone/>
            </a:pPr>
            <a:endParaRPr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t>Problem Statement </a:t>
            </a:r>
            <a:endParaRPr sz="3200" dirty="0"/>
          </a:p>
        </p:txBody>
      </p:sp>
      <p:sp>
        <p:nvSpPr>
          <p:cNvPr id="73" name="Google Shape;73;p16"/>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GB" sz="1400" dirty="0">
                <a:solidFill>
                  <a:schemeClr val="tx1"/>
                </a:solidFill>
              </a:rPr>
              <a:t>Weather phenomenon recognition notably affects many aspects of our daily lives, for example, weather forecast, road condition monitoring, transportation, agriculture, forestry management, and the detection of the natural environment. To the best of our knowledge, the traditional artificial visual distinction between weather phenomena takes a lot of time and is prone to errors. Hence, using the real time images would give more accurate results.</a:t>
            </a:r>
            <a:endParaRPr sz="1400" dirty="0">
              <a:solidFill>
                <a:schemeClr val="tx1"/>
              </a:solidFill>
            </a:endParaRPr>
          </a:p>
          <a:p>
            <a:pPr marL="0" lvl="0" indent="0" algn="l" rtl="0">
              <a:lnSpc>
                <a:spcPct val="150000"/>
              </a:lnSpc>
              <a:spcBef>
                <a:spcPts val="0"/>
              </a:spcBef>
              <a:spcAft>
                <a:spcPts val="0"/>
              </a:spcAft>
              <a:buNone/>
            </a:pPr>
            <a:endParaRPr sz="1400" dirty="0">
              <a:solidFill>
                <a:schemeClr val="tx1"/>
              </a:solidFill>
            </a:endParaRPr>
          </a:p>
          <a:p>
            <a:pPr marL="0" lvl="0" indent="0" algn="l" rtl="0">
              <a:lnSpc>
                <a:spcPct val="150000"/>
              </a:lnSpc>
              <a:spcBef>
                <a:spcPts val="0"/>
              </a:spcBef>
              <a:spcAft>
                <a:spcPts val="0"/>
              </a:spcAft>
              <a:buNone/>
            </a:pPr>
            <a:r>
              <a:rPr lang="en-GB" sz="1400" dirty="0">
                <a:solidFill>
                  <a:schemeClr val="tx1"/>
                </a:solidFill>
              </a:rPr>
              <a:t>We are using the dataset of images with 11 classes namely rain, rime, hail, snow, sandstorm, </a:t>
            </a:r>
            <a:r>
              <a:rPr lang="en-GB" sz="1400" dirty="0" err="1">
                <a:solidFill>
                  <a:schemeClr val="tx1"/>
                </a:solidFill>
              </a:rPr>
              <a:t>fogsmog</a:t>
            </a:r>
            <a:r>
              <a:rPr lang="en-GB" sz="1400" dirty="0">
                <a:solidFill>
                  <a:schemeClr val="tx1"/>
                </a:solidFill>
              </a:rPr>
              <a:t>, rainbow, dew, glaze, lightning, frost.</a:t>
            </a:r>
            <a:endParaRPr sz="1400" dirty="0">
              <a:solidFill>
                <a:schemeClr val="tx1"/>
              </a:solidFill>
            </a:endParaRPr>
          </a:p>
          <a:p>
            <a:pPr marL="0" lvl="0" indent="0" algn="l" rtl="0">
              <a:lnSpc>
                <a:spcPct val="150000"/>
              </a:lnSpc>
              <a:spcBef>
                <a:spcPts val="0"/>
              </a:spcBef>
              <a:spcAft>
                <a:spcPts val="0"/>
              </a:spcAft>
              <a:buNone/>
            </a:pPr>
            <a:endParaRPr sz="1400" dirty="0">
              <a:solidFill>
                <a:schemeClr val="tx1"/>
              </a:solidFill>
            </a:endParaRPr>
          </a:p>
          <a:p>
            <a:pPr marL="0" lvl="0" indent="0" algn="l" rtl="0">
              <a:lnSpc>
                <a:spcPct val="150000"/>
              </a:lnSpc>
              <a:spcBef>
                <a:spcPts val="0"/>
              </a:spcBef>
              <a:spcAft>
                <a:spcPts val="0"/>
              </a:spcAft>
              <a:buNone/>
            </a:pPr>
            <a:r>
              <a:rPr lang="en-GB" sz="1400" dirty="0">
                <a:solidFill>
                  <a:schemeClr val="tx1"/>
                </a:solidFill>
              </a:rPr>
              <a:t>Weather Classification model using real time images</a:t>
            </a:r>
            <a:endParaRPr sz="1400" dirty="0">
              <a:solidFill>
                <a:schemeClr val="tx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12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815" y="74911"/>
            <a:ext cx="8520600" cy="572700"/>
          </a:xfrm>
        </p:spPr>
        <p:txBody>
          <a:bodyPr>
            <a:normAutofit fontScale="90000"/>
          </a:bodyPr>
          <a:lstStyle/>
          <a:p>
            <a:r>
              <a:rPr lang="en-IN" dirty="0"/>
              <a:t>Implementation Workflow </a:t>
            </a:r>
          </a:p>
        </p:txBody>
      </p:sp>
      <p:sp>
        <p:nvSpPr>
          <p:cNvPr id="5" name="TextBox 4"/>
          <p:cNvSpPr txBox="1"/>
          <p:nvPr/>
        </p:nvSpPr>
        <p:spPr>
          <a:xfrm>
            <a:off x="3200394" y="826936"/>
            <a:ext cx="1894115" cy="307777"/>
          </a:xfrm>
          <a:prstGeom prst="rect">
            <a:avLst/>
          </a:prstGeom>
          <a:noFill/>
        </p:spPr>
        <p:txBody>
          <a:bodyPr wrap="square" rtlCol="0">
            <a:spAutoFit/>
          </a:bodyPr>
          <a:lstStyle/>
          <a:p>
            <a:r>
              <a:rPr lang="en-IN" dirty="0">
                <a:solidFill>
                  <a:schemeClr val="tx1"/>
                </a:solidFill>
              </a:rPr>
              <a:t>Data </a:t>
            </a:r>
            <a:r>
              <a:rPr lang="en-IN" dirty="0" err="1">
                <a:solidFill>
                  <a:schemeClr val="tx1"/>
                </a:solidFill>
              </a:rPr>
              <a:t>Preprocessing</a:t>
            </a:r>
            <a:endParaRPr lang="en-IN" dirty="0">
              <a:solidFill>
                <a:schemeClr val="tx1"/>
              </a:solidFill>
            </a:endParaRPr>
          </a:p>
        </p:txBody>
      </p:sp>
      <p:sp>
        <p:nvSpPr>
          <p:cNvPr id="6" name="TextBox 5"/>
          <p:cNvSpPr txBox="1"/>
          <p:nvPr/>
        </p:nvSpPr>
        <p:spPr>
          <a:xfrm>
            <a:off x="3439885" y="1478869"/>
            <a:ext cx="1894115" cy="307777"/>
          </a:xfrm>
          <a:prstGeom prst="rect">
            <a:avLst/>
          </a:prstGeom>
          <a:noFill/>
        </p:spPr>
        <p:txBody>
          <a:bodyPr wrap="square" rtlCol="0">
            <a:spAutoFit/>
          </a:bodyPr>
          <a:lstStyle/>
          <a:p>
            <a:r>
              <a:rPr lang="en-IN" dirty="0">
                <a:solidFill>
                  <a:schemeClr val="tx1"/>
                </a:solidFill>
              </a:rPr>
              <a:t>Data Analysis </a:t>
            </a:r>
          </a:p>
        </p:txBody>
      </p:sp>
      <p:sp>
        <p:nvSpPr>
          <p:cNvPr id="7" name="TextBox 6"/>
          <p:cNvSpPr txBox="1"/>
          <p:nvPr/>
        </p:nvSpPr>
        <p:spPr>
          <a:xfrm>
            <a:off x="3269340" y="2154163"/>
            <a:ext cx="1894115" cy="307777"/>
          </a:xfrm>
          <a:prstGeom prst="rect">
            <a:avLst/>
          </a:prstGeom>
          <a:noFill/>
        </p:spPr>
        <p:txBody>
          <a:bodyPr wrap="square" rtlCol="0">
            <a:spAutoFit/>
          </a:bodyPr>
          <a:lstStyle/>
          <a:p>
            <a:r>
              <a:rPr lang="en-IN" dirty="0">
                <a:solidFill>
                  <a:schemeClr val="tx1"/>
                </a:solidFill>
              </a:rPr>
              <a:t>Data Augmentation</a:t>
            </a:r>
          </a:p>
        </p:txBody>
      </p:sp>
      <p:sp>
        <p:nvSpPr>
          <p:cNvPr id="8" name="TextBox 7"/>
          <p:cNvSpPr txBox="1"/>
          <p:nvPr/>
        </p:nvSpPr>
        <p:spPr>
          <a:xfrm>
            <a:off x="3098793" y="2799065"/>
            <a:ext cx="2227943" cy="307777"/>
          </a:xfrm>
          <a:prstGeom prst="rect">
            <a:avLst/>
          </a:prstGeom>
          <a:noFill/>
        </p:spPr>
        <p:txBody>
          <a:bodyPr wrap="square" rtlCol="0">
            <a:spAutoFit/>
          </a:bodyPr>
          <a:lstStyle/>
          <a:p>
            <a:r>
              <a:rPr lang="en-IN" dirty="0">
                <a:solidFill>
                  <a:schemeClr val="tx1"/>
                </a:solidFill>
              </a:rPr>
              <a:t>ML model Implementation</a:t>
            </a:r>
          </a:p>
        </p:txBody>
      </p:sp>
      <p:sp>
        <p:nvSpPr>
          <p:cNvPr id="11" name="Rectangle 10"/>
          <p:cNvSpPr/>
          <p:nvPr/>
        </p:nvSpPr>
        <p:spPr>
          <a:xfrm>
            <a:off x="3200391" y="800646"/>
            <a:ext cx="1894115" cy="334067"/>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3200393" y="1465723"/>
            <a:ext cx="1894115" cy="334067"/>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3200391" y="2132591"/>
            <a:ext cx="1894115" cy="334067"/>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3098796" y="2829457"/>
            <a:ext cx="2235204" cy="334067"/>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2757877" y="3549086"/>
            <a:ext cx="2909771" cy="512609"/>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Arrow Connector 17"/>
          <p:cNvCxnSpPr>
            <a:stCxn id="5" idx="2"/>
          </p:cNvCxnSpPr>
          <p:nvPr/>
        </p:nvCxnSpPr>
        <p:spPr>
          <a:xfrm flipH="1">
            <a:off x="4147451" y="1134713"/>
            <a:ext cx="1" cy="294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4147449" y="1803143"/>
            <a:ext cx="1" cy="294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147448" y="2483576"/>
            <a:ext cx="1" cy="294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757877" y="3706638"/>
            <a:ext cx="2909771" cy="307777"/>
          </a:xfrm>
          <a:prstGeom prst="rect">
            <a:avLst/>
          </a:prstGeom>
        </p:spPr>
        <p:txBody>
          <a:bodyPr wrap="none">
            <a:spAutoFit/>
          </a:bodyPr>
          <a:lstStyle/>
          <a:p>
            <a:r>
              <a:rPr lang="en-IN" dirty="0">
                <a:solidFill>
                  <a:schemeClr val="tx1"/>
                </a:solidFill>
              </a:rPr>
              <a:t>Evaluating ML model performance</a:t>
            </a:r>
          </a:p>
        </p:txBody>
      </p:sp>
      <p:cxnSp>
        <p:nvCxnSpPr>
          <p:cNvPr id="22" name="Straight Arrow Connector 21"/>
          <p:cNvCxnSpPr/>
          <p:nvPr/>
        </p:nvCxnSpPr>
        <p:spPr>
          <a:xfrm flipH="1">
            <a:off x="4147447" y="3193916"/>
            <a:ext cx="1" cy="294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202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9083"/>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Data </a:t>
            </a:r>
            <a:r>
              <a:rPr lang="en-GB" dirty="0" err="1"/>
              <a:t>Preprocessing</a:t>
            </a:r>
            <a:endParaRPr dirty="0"/>
          </a:p>
        </p:txBody>
      </p:sp>
      <p:sp>
        <p:nvSpPr>
          <p:cNvPr id="79" name="Google Shape;79;p17"/>
          <p:cNvSpPr txBox="1">
            <a:spLocks noGrp="1"/>
          </p:cNvSpPr>
          <p:nvPr>
            <p:ph type="body" idx="1"/>
          </p:nvPr>
        </p:nvSpPr>
        <p:spPr>
          <a:xfrm>
            <a:off x="123371" y="914400"/>
            <a:ext cx="8882743" cy="4093029"/>
          </a:xfrm>
          <a:prstGeom prst="rect">
            <a:avLst/>
          </a:prstGeom>
        </p:spPr>
        <p:txBody>
          <a:bodyPr spcFirstLastPara="1" wrap="square" lIns="91425" tIns="91425" rIns="91425" bIns="91425" anchor="t" anchorCtr="0">
            <a:normAutofit/>
          </a:bodyPr>
          <a:lstStyle/>
          <a:p>
            <a:pPr fontAlgn="base">
              <a:buFont typeface="Wingdings" panose="05000000000000000000" pitchFamily="2" charset="2"/>
              <a:buChar char="§"/>
            </a:pPr>
            <a:r>
              <a:rPr lang="en-US" dirty="0">
                <a:effectLst/>
              </a:rPr>
              <a:t>This dataset contains 6862 images of different types of weather which are used to implement weather classification based on the photo.</a:t>
            </a:r>
          </a:p>
          <a:p>
            <a:pPr fontAlgn="base">
              <a:buFont typeface="Wingdings" panose="05000000000000000000" pitchFamily="2" charset="2"/>
              <a:buChar char="§"/>
            </a:pPr>
            <a:endParaRPr lang="en-US" dirty="0">
              <a:effectLst/>
            </a:endParaRPr>
          </a:p>
          <a:p>
            <a:pPr>
              <a:buFont typeface="Wingdings" panose="05000000000000000000" pitchFamily="2" charset="2"/>
              <a:buChar char="§"/>
            </a:pPr>
            <a:r>
              <a:rPr lang="en-US" dirty="0"/>
              <a:t>The data is divided into 11 classes indicating different weathers such as snow, rain, frost, rime, lightning, sandstorm, etc.</a:t>
            </a:r>
          </a:p>
          <a:p>
            <a:pPr>
              <a:buFont typeface="Wingdings" panose="05000000000000000000" pitchFamily="2" charset="2"/>
              <a:buChar char="§"/>
            </a:pPr>
            <a:endParaRPr lang="en-US" dirty="0"/>
          </a:p>
          <a:p>
            <a:pPr>
              <a:buFont typeface="Wingdings" panose="05000000000000000000" pitchFamily="2" charset="2"/>
              <a:buChar char="§"/>
            </a:pPr>
            <a:r>
              <a:rPr lang="en-US" dirty="0"/>
              <a:t>The images used for training the Machine Learning model have uniform dimensions of 256x256 pixels and are divided in a ratio of 80:20 for training and testing respectively</a:t>
            </a:r>
          </a:p>
          <a:p>
            <a:pPr>
              <a:buFont typeface="Wingdings" panose="05000000000000000000" pitchFamily="2" charset="2"/>
              <a:buChar char="§"/>
            </a:pPr>
            <a:endParaRPr lang="en-US" dirty="0"/>
          </a:p>
          <a:p>
            <a:pPr>
              <a:buFont typeface="Wingdings" panose="05000000000000000000" pitchFamily="2" charset="2"/>
              <a:buChar char="§"/>
            </a:pPr>
            <a:r>
              <a:rPr lang="en-US" dirty="0"/>
              <a:t>The augmentations applied on the data while loading them were horizontal flips and rotations by an angle of 20°</a:t>
            </a:r>
          </a:p>
          <a:p>
            <a:pPr marL="114300" indent="0">
              <a:buNone/>
            </a:pPr>
            <a:endParaRPr lang="en-US" dirty="0"/>
          </a:p>
          <a:p>
            <a:endParaRPr lang="en-US" dirty="0"/>
          </a:p>
          <a:p>
            <a:pPr marL="114300" indent="0">
              <a:buNone/>
            </a:pPr>
            <a:br>
              <a:rPr lang="en-US" dirty="0"/>
            </a:br>
            <a:endParaRPr lang="en-GB" dirty="0"/>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endParaRPr lang="en-GB"/>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endParaRPr lang="en-GB" dirty="0"/>
          </a:p>
          <a:p>
            <a:pPr marL="457200" lvl="0" indent="0" algn="l" rtl="0">
              <a:spcBef>
                <a:spcPts val="1200"/>
              </a:spcBef>
              <a:spcAft>
                <a:spcPts val="1200"/>
              </a:spcAft>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516" y="3674648"/>
            <a:ext cx="8139670" cy="9375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29" y="147482"/>
            <a:ext cx="9064171" cy="440347"/>
          </a:xfrm>
        </p:spPr>
        <p:txBody>
          <a:bodyPr>
            <a:noAutofit/>
          </a:bodyPr>
          <a:lstStyle/>
          <a:p>
            <a:r>
              <a:rPr lang="en-IN" sz="3200" dirty="0"/>
              <a:t>Exploratory Data Analysis</a:t>
            </a:r>
          </a:p>
        </p:txBody>
      </p:sp>
      <p:pic>
        <p:nvPicPr>
          <p:cNvPr id="5" name="Picture 4"/>
          <p:cNvPicPr>
            <a:picLocks noChangeAspect="1"/>
          </p:cNvPicPr>
          <p:nvPr/>
        </p:nvPicPr>
        <p:blipFill>
          <a:blip r:embed="rId2"/>
          <a:stretch>
            <a:fillRect/>
          </a:stretch>
        </p:blipFill>
        <p:spPr>
          <a:xfrm>
            <a:off x="239486" y="962123"/>
            <a:ext cx="3816255" cy="2855136"/>
          </a:xfrm>
          <a:prstGeom prst="rect">
            <a:avLst/>
          </a:prstGeom>
        </p:spPr>
      </p:pic>
      <p:pic>
        <p:nvPicPr>
          <p:cNvPr id="6" name="Picture 5"/>
          <p:cNvPicPr>
            <a:picLocks noChangeAspect="1"/>
          </p:cNvPicPr>
          <p:nvPr/>
        </p:nvPicPr>
        <p:blipFill>
          <a:blip r:embed="rId3"/>
          <a:stretch>
            <a:fillRect/>
          </a:stretch>
        </p:blipFill>
        <p:spPr>
          <a:xfrm>
            <a:off x="4413906" y="950689"/>
            <a:ext cx="4483182" cy="2866570"/>
          </a:xfrm>
          <a:prstGeom prst="rect">
            <a:avLst/>
          </a:prstGeom>
        </p:spPr>
      </p:pic>
      <p:sp>
        <p:nvSpPr>
          <p:cNvPr id="3" name="TextBox 2">
            <a:extLst>
              <a:ext uri="{FF2B5EF4-FFF2-40B4-BE49-F238E27FC236}">
                <a16:creationId xmlns:a16="http://schemas.microsoft.com/office/drawing/2014/main" id="{2C56CAB0-CDF6-D236-6F55-28E1FD427792}"/>
              </a:ext>
            </a:extLst>
          </p:cNvPr>
          <p:cNvSpPr txBox="1"/>
          <p:nvPr/>
        </p:nvSpPr>
        <p:spPr>
          <a:xfrm>
            <a:off x="1393657" y="4045618"/>
            <a:ext cx="635919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tx1"/>
                </a:solidFill>
              </a:rPr>
              <a:t>Plot for Data Distribution between the classes before Augmentation </a:t>
            </a:r>
          </a:p>
        </p:txBody>
      </p:sp>
    </p:spTree>
    <p:extLst>
      <p:ext uri="{BB962C8B-B14F-4D97-AF65-F5344CB8AC3E}">
        <p14:creationId xmlns:p14="http://schemas.microsoft.com/office/powerpoint/2010/main" val="3248514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4403" y="289522"/>
            <a:ext cx="8246261" cy="4195814"/>
          </a:xfrm>
          <a:prstGeom prst="rect">
            <a:avLst/>
          </a:prstGeom>
        </p:spPr>
      </p:pic>
      <p:sp>
        <p:nvSpPr>
          <p:cNvPr id="2" name="TextBox 1">
            <a:extLst>
              <a:ext uri="{FF2B5EF4-FFF2-40B4-BE49-F238E27FC236}">
                <a16:creationId xmlns:a16="http://schemas.microsoft.com/office/drawing/2014/main" id="{97011000-622B-721F-0072-A5FC643E575B}"/>
              </a:ext>
            </a:extLst>
          </p:cNvPr>
          <p:cNvSpPr txBox="1"/>
          <p:nvPr/>
        </p:nvSpPr>
        <p:spPr>
          <a:xfrm>
            <a:off x="2581776" y="4602079"/>
            <a:ext cx="43263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rPr>
              <a:t>Snippets of the Data before Augmentation</a:t>
            </a:r>
          </a:p>
        </p:txBody>
      </p:sp>
    </p:spTree>
    <p:extLst>
      <p:ext uri="{BB962C8B-B14F-4D97-AF65-F5344CB8AC3E}">
        <p14:creationId xmlns:p14="http://schemas.microsoft.com/office/powerpoint/2010/main" val="977185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lgn="l"/>
            <a:r>
              <a:rPr lang="en-GB" dirty="0"/>
              <a:t>Data Augmentation</a:t>
            </a:r>
            <a:endParaRPr dirty="0"/>
          </a:p>
        </p:txBody>
      </p:sp>
      <p:sp>
        <p:nvSpPr>
          <p:cNvPr id="85" name="Google Shape;85;p18"/>
          <p:cNvSpPr txBox="1">
            <a:spLocks noGrp="1"/>
          </p:cNvSpPr>
          <p:nvPr>
            <p:ph type="body" idx="1"/>
          </p:nvPr>
        </p:nvSpPr>
        <p:spPr>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SzPts val="1800"/>
              <a:buNone/>
            </a:pPr>
            <a:endParaRPr lang="en-GB" dirty="0"/>
          </a:p>
          <a:p>
            <a:pPr lvl="0" algn="l" rtl="0">
              <a:spcBef>
                <a:spcPts val="0"/>
              </a:spcBef>
              <a:spcAft>
                <a:spcPts val="0"/>
              </a:spcAft>
              <a:buSzPts val="1800"/>
              <a:buFont typeface="Wingdings" panose="05000000000000000000" pitchFamily="2" charset="2"/>
              <a:buChar char="§"/>
            </a:pPr>
            <a:r>
              <a:rPr lang="en-GB" dirty="0"/>
              <a:t>In this phase our goal was to increase the dataset size and create balanced distribution of data between different classes and avoid any biases</a:t>
            </a:r>
          </a:p>
          <a:p>
            <a:pPr lvl="0" algn="l" rtl="0">
              <a:spcBef>
                <a:spcPts val="0"/>
              </a:spcBef>
              <a:spcAft>
                <a:spcPts val="0"/>
              </a:spcAft>
              <a:buSzPts val="1800"/>
              <a:buFont typeface="Wingdings" panose="05000000000000000000" pitchFamily="2" charset="2"/>
              <a:buChar char="§"/>
            </a:pPr>
            <a:endParaRPr lang="en-GB" dirty="0"/>
          </a:p>
          <a:p>
            <a:pPr lvl="0" algn="l" rtl="0">
              <a:spcBef>
                <a:spcPts val="0"/>
              </a:spcBef>
              <a:spcAft>
                <a:spcPts val="0"/>
              </a:spcAft>
              <a:buSzPts val="1800"/>
              <a:buFont typeface="Wingdings" panose="05000000000000000000" pitchFamily="2" charset="2"/>
              <a:buChar char="§"/>
            </a:pPr>
            <a:r>
              <a:rPr lang="en-GB" dirty="0"/>
              <a:t>The extended goal of this phase is to increase the accuracy of the neural network model by increasing the size of the data and adding variations in the dataset.</a:t>
            </a:r>
          </a:p>
          <a:p>
            <a:pPr lvl="0" algn="l" rtl="0">
              <a:spcBef>
                <a:spcPts val="0"/>
              </a:spcBef>
              <a:spcAft>
                <a:spcPts val="0"/>
              </a:spcAft>
              <a:buSzPts val="1800"/>
              <a:buFont typeface="Wingdings" panose="05000000000000000000" pitchFamily="2" charset="2"/>
              <a:buChar char="§"/>
            </a:pPr>
            <a:endParaRPr dirty="0"/>
          </a:p>
          <a:p>
            <a:pPr lvl="0" algn="l" rtl="0">
              <a:spcBef>
                <a:spcPts val="0"/>
              </a:spcBef>
              <a:spcAft>
                <a:spcPts val="0"/>
              </a:spcAft>
              <a:buSzPts val="1800"/>
              <a:buFont typeface="Wingdings" panose="05000000000000000000" pitchFamily="2" charset="2"/>
              <a:buChar char="§"/>
            </a:pPr>
            <a:r>
              <a:rPr lang="en-GB" dirty="0"/>
              <a:t>We achieved this by applying random rotation and horizontal flip on the images. </a:t>
            </a:r>
          </a:p>
          <a:p>
            <a:pPr lvl="0" algn="l" rtl="0">
              <a:spcBef>
                <a:spcPts val="0"/>
              </a:spcBef>
              <a:spcAft>
                <a:spcPts val="0"/>
              </a:spcAft>
              <a:buSzPts val="1800"/>
              <a:buFont typeface="Wingdings" panose="05000000000000000000" pitchFamily="2" charset="2"/>
              <a:buChar char="§"/>
            </a:pPr>
            <a:endParaRPr lang="en-GB" dirty="0"/>
          </a:p>
          <a:p>
            <a:pPr lvl="0" algn="l" rtl="0">
              <a:spcBef>
                <a:spcPts val="0"/>
              </a:spcBef>
              <a:spcAft>
                <a:spcPts val="0"/>
              </a:spcAft>
              <a:buSzPts val="1800"/>
              <a:buFont typeface="Wingdings" panose="05000000000000000000" pitchFamily="2" charset="2"/>
              <a:buChar char="§"/>
            </a:pPr>
            <a:r>
              <a:rPr lang="en-GB" dirty="0"/>
              <a:t>The final size of the dataset increase from 6862 images to 12373 images which is approximately double its size</a:t>
            </a:r>
          </a:p>
          <a:p>
            <a:pPr marL="457200" lvl="0" indent="-342900" algn="l" rtl="0">
              <a:spcBef>
                <a:spcPts val="0"/>
              </a:spcBef>
              <a:spcAft>
                <a:spcPts val="0"/>
              </a:spcAft>
              <a:buSzPts val="1800"/>
              <a:buChar char="●"/>
            </a:pPr>
            <a:endParaRPr lang="en-GB" dirty="0"/>
          </a:p>
          <a:p>
            <a:pPr marL="114300" lvl="0" indent="0" algn="l" rtl="0">
              <a:spcBef>
                <a:spcPts val="0"/>
              </a:spcBef>
              <a:spcAft>
                <a:spcPts val="0"/>
              </a:spcAft>
              <a:buSzPts val="1800"/>
              <a:buNone/>
            </a:pPr>
            <a:endParaRPr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Slate</Template>
  <TotalTime>159</TotalTime>
  <Words>949</Words>
  <Application>Microsoft Office PowerPoint</Application>
  <PresentationFormat>On-screen Show (16:9)</PresentationFormat>
  <Paragraphs>101</Paragraphs>
  <Slides>27</Slides>
  <Notes>13</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Slate</vt:lpstr>
      <vt:lpstr>Weather Classification using Images</vt:lpstr>
      <vt:lpstr>Contents</vt:lpstr>
      <vt:lpstr>Abstract:</vt:lpstr>
      <vt:lpstr>Problem Statement </vt:lpstr>
      <vt:lpstr>Implementation Workflow </vt:lpstr>
      <vt:lpstr>Data Preprocessing</vt:lpstr>
      <vt:lpstr>Exploratory Data Analysis</vt:lpstr>
      <vt:lpstr>PowerPoint Presentation</vt:lpstr>
      <vt:lpstr>Data Augmentation</vt:lpstr>
      <vt:lpstr>PowerPoint Presentation</vt:lpstr>
      <vt:lpstr>PowerPoint Presentation</vt:lpstr>
      <vt:lpstr>PowerPoint Presentation</vt:lpstr>
      <vt:lpstr>ML Model Implementation</vt:lpstr>
      <vt:lpstr>Convolutional Neural Networks (CNN)</vt:lpstr>
      <vt:lpstr>Resnet</vt:lpstr>
      <vt:lpstr>Xception Model</vt:lpstr>
      <vt:lpstr>VGG-16 Model</vt:lpstr>
      <vt:lpstr>ML model Results</vt:lpstr>
      <vt:lpstr>CNN </vt:lpstr>
      <vt:lpstr>Xception</vt:lpstr>
      <vt:lpstr>Resnet</vt:lpstr>
      <vt:lpstr>VGG16</vt:lpstr>
      <vt:lpstr>Model Comparisons</vt:lpstr>
      <vt:lpstr>Applications:</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Classification using Images</dc:title>
  <cp:lastModifiedBy>Microsoft account</cp:lastModifiedBy>
  <cp:revision>650</cp:revision>
  <dcterms:modified xsi:type="dcterms:W3CDTF">2022-12-05T02:40:31Z</dcterms:modified>
</cp:coreProperties>
</file>